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3_EBBD0DDE.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comments/modernComment_104_7F4AC070.xml" ContentType="application/vnd.ms-powerpoint.comments+xml"/>
  <Override PartName="/ppt/notesSlides/notesSlide7.xml" ContentType="application/vnd.openxmlformats-officedocument.presentationml.notesSlide+xml"/>
  <Override PartName="/ppt/comments/modernComment_105_BD1CCF43.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35"/>
  </p:notesMasterIdLst>
  <p:sldIdLst>
    <p:sldId id="296" r:id="rId2"/>
    <p:sldId id="257" r:id="rId3"/>
    <p:sldId id="277" r:id="rId4"/>
    <p:sldId id="268" r:id="rId5"/>
    <p:sldId id="276" r:id="rId6"/>
    <p:sldId id="271" r:id="rId7"/>
    <p:sldId id="273" r:id="rId8"/>
    <p:sldId id="272" r:id="rId9"/>
    <p:sldId id="259" r:id="rId10"/>
    <p:sldId id="260" r:id="rId11"/>
    <p:sldId id="261" r:id="rId12"/>
    <p:sldId id="266" r:id="rId13"/>
    <p:sldId id="269" r:id="rId14"/>
    <p:sldId id="265" r:id="rId15"/>
    <p:sldId id="270" r:id="rId16"/>
    <p:sldId id="278" r:id="rId17"/>
    <p:sldId id="280" r:id="rId18"/>
    <p:sldId id="284" r:id="rId19"/>
    <p:sldId id="285" r:id="rId20"/>
    <p:sldId id="293" r:id="rId21"/>
    <p:sldId id="294" r:id="rId22"/>
    <p:sldId id="279" r:id="rId23"/>
    <p:sldId id="292" r:id="rId24"/>
    <p:sldId id="291" r:id="rId25"/>
    <p:sldId id="290" r:id="rId26"/>
    <p:sldId id="289" r:id="rId27"/>
    <p:sldId id="281" r:id="rId28"/>
    <p:sldId id="286" r:id="rId29"/>
    <p:sldId id="295" r:id="rId30"/>
    <p:sldId id="287" r:id="rId31"/>
    <p:sldId id="288" r:id="rId32"/>
    <p:sldId id="264" r:id="rId33"/>
    <p:sldId id="26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4ACC4E-12A8-32B8-F300-F3C663C63EC4}" name="Vavilla, Vamshi Krishna" initials="VV" userId="S::vxv3576@mavs.uta.edu::095e0526-08c7-4058-bf18-d5be0ebb01e5"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EB86F1-8767-4684-B07D-D7BBD20F990A}" v="2" dt="2025-11-21T23:34:19.1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omments/modernComment_103_EBBD0DDE.xml><?xml version="1.0" encoding="utf-8"?>
<p188:cmLst xmlns:a="http://schemas.openxmlformats.org/drawingml/2006/main" xmlns:r="http://schemas.openxmlformats.org/officeDocument/2006/relationships" xmlns:p188="http://schemas.microsoft.com/office/powerpoint/2018/8/main">
  <p188:cm id="{63E275C9-3C96-4200-8531-CA394FD9E15D}" authorId="{124ACC4E-12A8-32B8-F300-F3C663C63EC4}" created="2025-09-23T00:19:01.656">
    <pc:sldMkLst xmlns:pc="http://schemas.microsoft.com/office/powerpoint/2013/main/command">
      <pc:docMk/>
      <pc:sldMk cId="3955035614" sldId="259"/>
    </pc:sldMkLst>
    <p188:txBody>
      <a:bodyPr/>
      <a:lstStyle/>
      <a:p>
        <a:r>
          <a:rPr lang="en-US"/>
          <a:t>Vamshi Vavilla</a:t>
        </a:r>
      </a:p>
    </p188:txBody>
  </p188:cm>
</p188:cmLst>
</file>

<file path=ppt/comments/modernComment_104_7F4AC070.xml><?xml version="1.0" encoding="utf-8"?>
<p188:cmLst xmlns:a="http://schemas.openxmlformats.org/drawingml/2006/main" xmlns:r="http://schemas.openxmlformats.org/officeDocument/2006/relationships" xmlns:p188="http://schemas.microsoft.com/office/powerpoint/2018/8/main">
  <p188:cm id="{16D27545-320F-4CE0-B56B-0CA5F928C040}" authorId="{124ACC4E-12A8-32B8-F300-F3C663C63EC4}" created="2025-09-23T00:19:17.423">
    <pc:sldMkLst xmlns:pc="http://schemas.microsoft.com/office/powerpoint/2013/main/command">
      <pc:docMk/>
      <pc:sldMk cId="2135605360" sldId="260"/>
    </pc:sldMkLst>
    <p188:txBody>
      <a:bodyPr/>
      <a:lstStyle/>
      <a:p>
        <a:r>
          <a:rPr lang="en-US"/>
          <a:t>Vamshi Vavilla</a:t>
        </a:r>
      </a:p>
    </p188:txBody>
  </p188:cm>
</p188:cmLst>
</file>

<file path=ppt/comments/modernComment_105_BD1CCF43.xml><?xml version="1.0" encoding="utf-8"?>
<p188:cmLst xmlns:a="http://schemas.openxmlformats.org/drawingml/2006/main" xmlns:r="http://schemas.openxmlformats.org/officeDocument/2006/relationships" xmlns:p188="http://schemas.microsoft.com/office/powerpoint/2018/8/main">
  <p188:cm id="{F95D8211-89B3-488A-9A98-2503C4BC87E5}" authorId="{124ACC4E-12A8-32B8-F300-F3C663C63EC4}" created="2025-09-23T00:19:24.783">
    <pc:sldMkLst xmlns:pc="http://schemas.microsoft.com/office/powerpoint/2013/main/command">
      <pc:docMk/>
      <pc:sldMk cId="3172781891" sldId="261"/>
    </pc:sldMkLst>
    <p188:txBody>
      <a:bodyPr/>
      <a:lstStyle/>
      <a:p>
        <a:r>
          <a:rPr lang="en-US"/>
          <a:t>Vamshi Vavilla</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BCBCE069-4B79-470F-B0FB-65D1883F8E6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805C99E-6014-48B9-893D-008F309F0C4E}">
      <dgm:prSet/>
      <dgm:spPr/>
      <dgm:t>
        <a:bodyPr/>
        <a:lstStyle/>
        <a:p>
          <a:pPr>
            <a:lnSpc>
              <a:spcPct val="100000"/>
            </a:lnSpc>
          </a:pPr>
          <a:r>
            <a:rPr lang="en-US"/>
            <a:t>Develop a True Random Number Generator (TRNG) using fish movements in a live aquarium feed as the entropy source.</a:t>
          </a:r>
        </a:p>
      </dgm:t>
    </dgm:pt>
    <dgm:pt modelId="{30C8BEFE-41C2-40CA-B5D0-EC4BA9904012}" type="parTrans" cxnId="{D393BDB8-FDA4-477D-9915-EFAB1C5FBF3F}">
      <dgm:prSet/>
      <dgm:spPr/>
      <dgm:t>
        <a:bodyPr/>
        <a:lstStyle/>
        <a:p>
          <a:endParaRPr lang="en-US"/>
        </a:p>
      </dgm:t>
    </dgm:pt>
    <dgm:pt modelId="{F44858BA-0836-4E32-BE07-1767894BE9E2}" type="sibTrans" cxnId="{D393BDB8-FDA4-477D-9915-EFAB1C5FBF3F}">
      <dgm:prSet/>
      <dgm:spPr/>
      <dgm:t>
        <a:bodyPr/>
        <a:lstStyle/>
        <a:p>
          <a:endParaRPr lang="en-US"/>
        </a:p>
      </dgm:t>
    </dgm:pt>
    <dgm:pt modelId="{52608669-3A44-4B0C-A531-491BC3D5E051}">
      <dgm:prSet/>
      <dgm:spPr/>
      <dgm:t>
        <a:bodyPr/>
        <a:lstStyle/>
        <a:p>
          <a:pPr>
            <a:lnSpc>
              <a:spcPct val="100000"/>
            </a:lnSpc>
          </a:pPr>
          <a:r>
            <a:rPr lang="en-US"/>
            <a:t>Capture and process live video frames to extract unpredictable patterns from fish behavior (speed, direction, collisions, ripples).</a:t>
          </a:r>
        </a:p>
      </dgm:t>
    </dgm:pt>
    <dgm:pt modelId="{5427B6F4-D94A-49CD-979F-36DA468610AA}" type="parTrans" cxnId="{86C746FF-CABD-4A8F-8AF6-D12BEDFEE4C9}">
      <dgm:prSet/>
      <dgm:spPr/>
      <dgm:t>
        <a:bodyPr/>
        <a:lstStyle/>
        <a:p>
          <a:endParaRPr lang="en-US"/>
        </a:p>
      </dgm:t>
    </dgm:pt>
    <dgm:pt modelId="{F5B1DF38-51A7-4829-8B6C-BF0EABA19EF5}" type="sibTrans" cxnId="{86C746FF-CABD-4A8F-8AF6-D12BEDFEE4C9}">
      <dgm:prSet/>
      <dgm:spPr/>
      <dgm:t>
        <a:bodyPr/>
        <a:lstStyle/>
        <a:p>
          <a:endParaRPr lang="en-US"/>
        </a:p>
      </dgm:t>
    </dgm:pt>
    <dgm:pt modelId="{DF65B0FF-B33C-46D3-A8C3-4E5FD8C180B0}">
      <dgm:prSet/>
      <dgm:spPr/>
      <dgm:t>
        <a:bodyPr/>
        <a:lstStyle/>
        <a:p>
          <a:pPr>
            <a:lnSpc>
              <a:spcPct val="100000"/>
            </a:lnSpc>
          </a:pPr>
          <a:r>
            <a:rPr lang="en-US"/>
            <a:t>Convert raw entropy into usable randomness through statistical conditioning (e.g., hashing, whitening).</a:t>
          </a:r>
        </a:p>
      </dgm:t>
    </dgm:pt>
    <dgm:pt modelId="{EAD14287-9611-4FAD-A0D2-2DF34DB2B1B7}" type="parTrans" cxnId="{94F58209-0B2E-4F0D-9F65-597DD84F47D1}">
      <dgm:prSet/>
      <dgm:spPr/>
      <dgm:t>
        <a:bodyPr/>
        <a:lstStyle/>
        <a:p>
          <a:endParaRPr lang="en-US"/>
        </a:p>
      </dgm:t>
    </dgm:pt>
    <dgm:pt modelId="{B58895C0-479C-4C9C-ADDC-9B2054E04BA7}" type="sibTrans" cxnId="{94F58209-0B2E-4F0D-9F65-597DD84F47D1}">
      <dgm:prSet/>
      <dgm:spPr/>
      <dgm:t>
        <a:bodyPr/>
        <a:lstStyle/>
        <a:p>
          <a:endParaRPr lang="en-US"/>
        </a:p>
      </dgm:t>
    </dgm:pt>
    <dgm:pt modelId="{6038310A-8BD2-4D2B-9F36-A5351CE97AD6}">
      <dgm:prSet/>
      <dgm:spPr/>
      <dgm:t>
        <a:bodyPr/>
        <a:lstStyle/>
        <a:p>
          <a:pPr>
            <a:lnSpc>
              <a:spcPct val="100000"/>
            </a:lnSpc>
          </a:pPr>
          <a:r>
            <a:rPr lang="en-US"/>
            <a:t>Validate output randomness using NIST SP 800-22 tests, focusing on uniformity, independence, and unpredictability.</a:t>
          </a:r>
        </a:p>
      </dgm:t>
    </dgm:pt>
    <dgm:pt modelId="{0CBB0029-B4A0-4E81-8EF3-40B42ACB265F}" type="parTrans" cxnId="{D2B3178F-00BC-42F7-8F5B-C1B5A7F91BEE}">
      <dgm:prSet/>
      <dgm:spPr/>
      <dgm:t>
        <a:bodyPr/>
        <a:lstStyle/>
        <a:p>
          <a:endParaRPr lang="en-US"/>
        </a:p>
      </dgm:t>
    </dgm:pt>
    <dgm:pt modelId="{3311F124-434B-47C4-8AB9-0106CF0C3DE7}" type="sibTrans" cxnId="{D2B3178F-00BC-42F7-8F5B-C1B5A7F91BEE}">
      <dgm:prSet/>
      <dgm:spPr/>
      <dgm:t>
        <a:bodyPr/>
        <a:lstStyle/>
        <a:p>
          <a:endParaRPr lang="en-US"/>
        </a:p>
      </dgm:t>
    </dgm:pt>
    <dgm:pt modelId="{A69DF843-F3A5-4240-96D0-EDC627C3B9FB}">
      <dgm:prSet/>
      <dgm:spPr/>
      <dgm:t>
        <a:bodyPr/>
        <a:lstStyle/>
        <a:p>
          <a:pPr>
            <a:lnSpc>
              <a:spcPct val="100000"/>
            </a:lnSpc>
          </a:pPr>
          <a:r>
            <a:rPr lang="en-US"/>
            <a:t>Goal: Provide a proof-of-concept TRNG that demonstrates how natural, biological systems can enhance cryptographic security.</a:t>
          </a:r>
        </a:p>
      </dgm:t>
    </dgm:pt>
    <dgm:pt modelId="{4B6A7B52-A9C0-4B06-AB15-461D048B8A4D}" type="parTrans" cxnId="{3FB5E78F-0369-45E4-AB94-4439B7080657}">
      <dgm:prSet/>
      <dgm:spPr/>
      <dgm:t>
        <a:bodyPr/>
        <a:lstStyle/>
        <a:p>
          <a:endParaRPr lang="en-US"/>
        </a:p>
      </dgm:t>
    </dgm:pt>
    <dgm:pt modelId="{5DA66A60-3C78-455E-AF32-7012C00BBD14}" type="sibTrans" cxnId="{3FB5E78F-0369-45E4-AB94-4439B7080657}">
      <dgm:prSet/>
      <dgm:spPr/>
      <dgm:t>
        <a:bodyPr/>
        <a:lstStyle/>
        <a:p>
          <a:endParaRPr lang="en-US"/>
        </a:p>
      </dgm:t>
    </dgm:pt>
    <dgm:pt modelId="{3F4D2593-E164-41B9-A3F1-412C18282284}" type="pres">
      <dgm:prSet presAssocID="{BCBCE069-4B79-470F-B0FB-65D1883F8E6E}" presName="root" presStyleCnt="0">
        <dgm:presLayoutVars>
          <dgm:dir/>
          <dgm:resizeHandles val="exact"/>
        </dgm:presLayoutVars>
      </dgm:prSet>
      <dgm:spPr/>
    </dgm:pt>
    <dgm:pt modelId="{0D557147-4394-4EEE-A549-8DD15AC15081}" type="pres">
      <dgm:prSet presAssocID="{9805C99E-6014-48B9-893D-008F309F0C4E}" presName="compNode" presStyleCnt="0"/>
      <dgm:spPr/>
    </dgm:pt>
    <dgm:pt modelId="{06342C2E-A61D-4F21-BE0D-48EC423434D9}" type="pres">
      <dgm:prSet presAssocID="{9805C99E-6014-48B9-893D-008F309F0C4E}" presName="bgRect" presStyleLbl="bgShp" presStyleIdx="0" presStyleCnt="5"/>
      <dgm:spPr/>
    </dgm:pt>
    <dgm:pt modelId="{84C9A276-24F3-4628-B63B-EDD4737C7345}" type="pres">
      <dgm:prSet presAssocID="{9805C99E-6014-48B9-893D-008F309F0C4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sh"/>
        </a:ext>
      </dgm:extLst>
    </dgm:pt>
    <dgm:pt modelId="{8A000049-B83C-40D4-BDAD-8D96B22D77A4}" type="pres">
      <dgm:prSet presAssocID="{9805C99E-6014-48B9-893D-008F309F0C4E}" presName="spaceRect" presStyleCnt="0"/>
      <dgm:spPr/>
    </dgm:pt>
    <dgm:pt modelId="{6669547B-7058-46C8-984A-CA4E8A0BDD36}" type="pres">
      <dgm:prSet presAssocID="{9805C99E-6014-48B9-893D-008F309F0C4E}" presName="parTx" presStyleLbl="revTx" presStyleIdx="0" presStyleCnt="5">
        <dgm:presLayoutVars>
          <dgm:chMax val="0"/>
          <dgm:chPref val="0"/>
        </dgm:presLayoutVars>
      </dgm:prSet>
      <dgm:spPr/>
    </dgm:pt>
    <dgm:pt modelId="{4630220F-300E-4399-9152-87F1645C2378}" type="pres">
      <dgm:prSet presAssocID="{F44858BA-0836-4E32-BE07-1767894BE9E2}" presName="sibTrans" presStyleCnt="0"/>
      <dgm:spPr/>
    </dgm:pt>
    <dgm:pt modelId="{2DF5F556-B242-470E-A1D5-D904DBD743B1}" type="pres">
      <dgm:prSet presAssocID="{52608669-3A44-4B0C-A531-491BC3D5E051}" presName="compNode" presStyleCnt="0"/>
      <dgm:spPr/>
    </dgm:pt>
    <dgm:pt modelId="{16FF4D84-F05B-4A4E-A4D7-244F60C3BAB9}" type="pres">
      <dgm:prSet presAssocID="{52608669-3A44-4B0C-A531-491BC3D5E051}" presName="bgRect" presStyleLbl="bgShp" presStyleIdx="1" presStyleCnt="5"/>
      <dgm:spPr/>
    </dgm:pt>
    <dgm:pt modelId="{AEA4D35E-F966-492B-831A-2094A3C8C6A1}" type="pres">
      <dgm:prSet presAssocID="{52608669-3A44-4B0C-A531-491BC3D5E05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ve"/>
        </a:ext>
      </dgm:extLst>
    </dgm:pt>
    <dgm:pt modelId="{D6796A22-24C4-490A-ABC2-1332EF32382B}" type="pres">
      <dgm:prSet presAssocID="{52608669-3A44-4B0C-A531-491BC3D5E051}" presName="spaceRect" presStyleCnt="0"/>
      <dgm:spPr/>
    </dgm:pt>
    <dgm:pt modelId="{F8A3DED3-7F46-499A-B3F9-C3AD926BF2D8}" type="pres">
      <dgm:prSet presAssocID="{52608669-3A44-4B0C-A531-491BC3D5E051}" presName="parTx" presStyleLbl="revTx" presStyleIdx="1" presStyleCnt="5">
        <dgm:presLayoutVars>
          <dgm:chMax val="0"/>
          <dgm:chPref val="0"/>
        </dgm:presLayoutVars>
      </dgm:prSet>
      <dgm:spPr/>
    </dgm:pt>
    <dgm:pt modelId="{CA09183E-F463-4EFD-9C1B-B52B92B28921}" type="pres">
      <dgm:prSet presAssocID="{F5B1DF38-51A7-4829-8B6C-BF0EABA19EF5}" presName="sibTrans" presStyleCnt="0"/>
      <dgm:spPr/>
    </dgm:pt>
    <dgm:pt modelId="{07780758-597B-4DDF-95F0-0F17ADDA96E8}" type="pres">
      <dgm:prSet presAssocID="{DF65B0FF-B33C-46D3-A8C3-4E5FD8C180B0}" presName="compNode" presStyleCnt="0"/>
      <dgm:spPr/>
    </dgm:pt>
    <dgm:pt modelId="{59D41320-35C1-47C1-A0F7-C9FFFC369A43}" type="pres">
      <dgm:prSet presAssocID="{DF65B0FF-B33C-46D3-A8C3-4E5FD8C180B0}" presName="bgRect" presStyleLbl="bgShp" presStyleIdx="2" presStyleCnt="5"/>
      <dgm:spPr/>
    </dgm:pt>
    <dgm:pt modelId="{A838FA10-F861-47A7-8087-B8B8DCD371BF}" type="pres">
      <dgm:prSet presAssocID="{DF65B0FF-B33C-46D3-A8C3-4E5FD8C180B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CFD8DD08-19C3-4FA7-B506-37ABE71066F7}" type="pres">
      <dgm:prSet presAssocID="{DF65B0FF-B33C-46D3-A8C3-4E5FD8C180B0}" presName="spaceRect" presStyleCnt="0"/>
      <dgm:spPr/>
    </dgm:pt>
    <dgm:pt modelId="{496A9308-52F7-4E52-BD3B-F5903C56C45B}" type="pres">
      <dgm:prSet presAssocID="{DF65B0FF-B33C-46D3-A8C3-4E5FD8C180B0}" presName="parTx" presStyleLbl="revTx" presStyleIdx="2" presStyleCnt="5">
        <dgm:presLayoutVars>
          <dgm:chMax val="0"/>
          <dgm:chPref val="0"/>
        </dgm:presLayoutVars>
      </dgm:prSet>
      <dgm:spPr/>
    </dgm:pt>
    <dgm:pt modelId="{A6D8845E-66E0-4717-B954-7F933F197E00}" type="pres">
      <dgm:prSet presAssocID="{B58895C0-479C-4C9C-ADDC-9B2054E04BA7}" presName="sibTrans" presStyleCnt="0"/>
      <dgm:spPr/>
    </dgm:pt>
    <dgm:pt modelId="{1EF07BFC-9C5E-4BEC-805F-24C0722B6BDD}" type="pres">
      <dgm:prSet presAssocID="{6038310A-8BD2-4D2B-9F36-A5351CE97AD6}" presName="compNode" presStyleCnt="0"/>
      <dgm:spPr/>
    </dgm:pt>
    <dgm:pt modelId="{E72D591C-FD5C-4D53-BD74-76F240AA6B0D}" type="pres">
      <dgm:prSet presAssocID="{6038310A-8BD2-4D2B-9F36-A5351CE97AD6}" presName="bgRect" presStyleLbl="bgShp" presStyleIdx="3" presStyleCnt="5"/>
      <dgm:spPr/>
    </dgm:pt>
    <dgm:pt modelId="{09B80938-CD17-4BD8-A722-C1F41C563C09}" type="pres">
      <dgm:prSet presAssocID="{6038310A-8BD2-4D2B-9F36-A5351CE97AD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lder"/>
        </a:ext>
      </dgm:extLst>
    </dgm:pt>
    <dgm:pt modelId="{53BD9131-4C61-4262-A0E8-CFBE374E10EF}" type="pres">
      <dgm:prSet presAssocID="{6038310A-8BD2-4D2B-9F36-A5351CE97AD6}" presName="spaceRect" presStyleCnt="0"/>
      <dgm:spPr/>
    </dgm:pt>
    <dgm:pt modelId="{0F0631A8-3491-4035-B268-9BBFF9609774}" type="pres">
      <dgm:prSet presAssocID="{6038310A-8BD2-4D2B-9F36-A5351CE97AD6}" presName="parTx" presStyleLbl="revTx" presStyleIdx="3" presStyleCnt="5">
        <dgm:presLayoutVars>
          <dgm:chMax val="0"/>
          <dgm:chPref val="0"/>
        </dgm:presLayoutVars>
      </dgm:prSet>
      <dgm:spPr/>
    </dgm:pt>
    <dgm:pt modelId="{E5DFF54B-B08C-49EB-8BE0-85D2EB5A22AC}" type="pres">
      <dgm:prSet presAssocID="{3311F124-434B-47C4-8AB9-0106CF0C3DE7}" presName="sibTrans" presStyleCnt="0"/>
      <dgm:spPr/>
    </dgm:pt>
    <dgm:pt modelId="{7F6E57D3-2B86-46EE-A928-2ECDD4064979}" type="pres">
      <dgm:prSet presAssocID="{A69DF843-F3A5-4240-96D0-EDC627C3B9FB}" presName="compNode" presStyleCnt="0"/>
      <dgm:spPr/>
    </dgm:pt>
    <dgm:pt modelId="{C9F8771D-24C4-4112-AA23-4A30C4805212}" type="pres">
      <dgm:prSet presAssocID="{A69DF843-F3A5-4240-96D0-EDC627C3B9FB}" presName="bgRect" presStyleLbl="bgShp" presStyleIdx="4" presStyleCnt="5"/>
      <dgm:spPr/>
    </dgm:pt>
    <dgm:pt modelId="{BE6927B0-90C1-44D3-9479-A47496408BB1}" type="pres">
      <dgm:prSet presAssocID="{A69DF843-F3A5-4240-96D0-EDC627C3B9F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Key"/>
        </a:ext>
      </dgm:extLst>
    </dgm:pt>
    <dgm:pt modelId="{D095F7F7-0150-445D-81E8-0C38F835B696}" type="pres">
      <dgm:prSet presAssocID="{A69DF843-F3A5-4240-96D0-EDC627C3B9FB}" presName="spaceRect" presStyleCnt="0"/>
      <dgm:spPr/>
    </dgm:pt>
    <dgm:pt modelId="{4F100909-7BE6-44C4-957E-CA21E5318EB0}" type="pres">
      <dgm:prSet presAssocID="{A69DF843-F3A5-4240-96D0-EDC627C3B9FB}" presName="parTx" presStyleLbl="revTx" presStyleIdx="4" presStyleCnt="5">
        <dgm:presLayoutVars>
          <dgm:chMax val="0"/>
          <dgm:chPref val="0"/>
        </dgm:presLayoutVars>
      </dgm:prSet>
      <dgm:spPr/>
    </dgm:pt>
  </dgm:ptLst>
  <dgm:cxnLst>
    <dgm:cxn modelId="{4574F703-9B44-4950-838D-0B221A91517B}" type="presOf" srcId="{52608669-3A44-4B0C-A531-491BC3D5E051}" destId="{F8A3DED3-7F46-499A-B3F9-C3AD926BF2D8}" srcOrd="0" destOrd="0" presId="urn:microsoft.com/office/officeart/2018/2/layout/IconVerticalSolidList"/>
    <dgm:cxn modelId="{94F58209-0B2E-4F0D-9F65-597DD84F47D1}" srcId="{BCBCE069-4B79-470F-B0FB-65D1883F8E6E}" destId="{DF65B0FF-B33C-46D3-A8C3-4E5FD8C180B0}" srcOrd="2" destOrd="0" parTransId="{EAD14287-9611-4FAD-A0D2-2DF34DB2B1B7}" sibTransId="{B58895C0-479C-4C9C-ADDC-9B2054E04BA7}"/>
    <dgm:cxn modelId="{6E372319-AB13-4AC0-BEE3-C5075D7F4E8E}" type="presOf" srcId="{9805C99E-6014-48B9-893D-008F309F0C4E}" destId="{6669547B-7058-46C8-984A-CA4E8A0BDD36}" srcOrd="0" destOrd="0" presId="urn:microsoft.com/office/officeart/2018/2/layout/IconVerticalSolidList"/>
    <dgm:cxn modelId="{CB5CE03A-5109-4923-9774-58B33A141C43}" type="presOf" srcId="{6038310A-8BD2-4D2B-9F36-A5351CE97AD6}" destId="{0F0631A8-3491-4035-B268-9BBFF9609774}" srcOrd="0" destOrd="0" presId="urn:microsoft.com/office/officeart/2018/2/layout/IconVerticalSolidList"/>
    <dgm:cxn modelId="{80A10754-E339-4C36-8F2C-7DD77FD489E3}" type="presOf" srcId="{BCBCE069-4B79-470F-B0FB-65D1883F8E6E}" destId="{3F4D2593-E164-41B9-A3F1-412C18282284}" srcOrd="0" destOrd="0" presId="urn:microsoft.com/office/officeart/2018/2/layout/IconVerticalSolidList"/>
    <dgm:cxn modelId="{D2B3178F-00BC-42F7-8F5B-C1B5A7F91BEE}" srcId="{BCBCE069-4B79-470F-B0FB-65D1883F8E6E}" destId="{6038310A-8BD2-4D2B-9F36-A5351CE97AD6}" srcOrd="3" destOrd="0" parTransId="{0CBB0029-B4A0-4E81-8EF3-40B42ACB265F}" sibTransId="{3311F124-434B-47C4-8AB9-0106CF0C3DE7}"/>
    <dgm:cxn modelId="{3FB5E78F-0369-45E4-AB94-4439B7080657}" srcId="{BCBCE069-4B79-470F-B0FB-65D1883F8E6E}" destId="{A69DF843-F3A5-4240-96D0-EDC627C3B9FB}" srcOrd="4" destOrd="0" parTransId="{4B6A7B52-A9C0-4B06-AB15-461D048B8A4D}" sibTransId="{5DA66A60-3C78-455E-AF32-7012C00BBD14}"/>
    <dgm:cxn modelId="{ACD7AD9F-D76B-45FB-B15B-ED0376637E1F}" type="presOf" srcId="{A69DF843-F3A5-4240-96D0-EDC627C3B9FB}" destId="{4F100909-7BE6-44C4-957E-CA21E5318EB0}" srcOrd="0" destOrd="0" presId="urn:microsoft.com/office/officeart/2018/2/layout/IconVerticalSolidList"/>
    <dgm:cxn modelId="{D393BDB8-FDA4-477D-9915-EFAB1C5FBF3F}" srcId="{BCBCE069-4B79-470F-B0FB-65D1883F8E6E}" destId="{9805C99E-6014-48B9-893D-008F309F0C4E}" srcOrd="0" destOrd="0" parTransId="{30C8BEFE-41C2-40CA-B5D0-EC4BA9904012}" sibTransId="{F44858BA-0836-4E32-BE07-1767894BE9E2}"/>
    <dgm:cxn modelId="{BE62CFF3-71C8-42E4-990D-A6CAE4BDC5E5}" type="presOf" srcId="{DF65B0FF-B33C-46D3-A8C3-4E5FD8C180B0}" destId="{496A9308-52F7-4E52-BD3B-F5903C56C45B}" srcOrd="0" destOrd="0" presId="urn:microsoft.com/office/officeart/2018/2/layout/IconVerticalSolidList"/>
    <dgm:cxn modelId="{86C746FF-CABD-4A8F-8AF6-D12BEDFEE4C9}" srcId="{BCBCE069-4B79-470F-B0FB-65D1883F8E6E}" destId="{52608669-3A44-4B0C-A531-491BC3D5E051}" srcOrd="1" destOrd="0" parTransId="{5427B6F4-D94A-49CD-979F-36DA468610AA}" sibTransId="{F5B1DF38-51A7-4829-8B6C-BF0EABA19EF5}"/>
    <dgm:cxn modelId="{FA2F5928-B292-4460-BD3C-E49B9626C52B}" type="presParOf" srcId="{3F4D2593-E164-41B9-A3F1-412C18282284}" destId="{0D557147-4394-4EEE-A549-8DD15AC15081}" srcOrd="0" destOrd="0" presId="urn:microsoft.com/office/officeart/2018/2/layout/IconVerticalSolidList"/>
    <dgm:cxn modelId="{D7E37823-C0AB-4734-8D5E-10A123EFA0A2}" type="presParOf" srcId="{0D557147-4394-4EEE-A549-8DD15AC15081}" destId="{06342C2E-A61D-4F21-BE0D-48EC423434D9}" srcOrd="0" destOrd="0" presId="urn:microsoft.com/office/officeart/2018/2/layout/IconVerticalSolidList"/>
    <dgm:cxn modelId="{DC4655E4-6989-44E3-93CE-0B95B213F0C3}" type="presParOf" srcId="{0D557147-4394-4EEE-A549-8DD15AC15081}" destId="{84C9A276-24F3-4628-B63B-EDD4737C7345}" srcOrd="1" destOrd="0" presId="urn:microsoft.com/office/officeart/2018/2/layout/IconVerticalSolidList"/>
    <dgm:cxn modelId="{45A4F88C-19BD-42D1-9187-3E1C09F112C0}" type="presParOf" srcId="{0D557147-4394-4EEE-A549-8DD15AC15081}" destId="{8A000049-B83C-40D4-BDAD-8D96B22D77A4}" srcOrd="2" destOrd="0" presId="urn:microsoft.com/office/officeart/2018/2/layout/IconVerticalSolidList"/>
    <dgm:cxn modelId="{888BDEA3-C021-4340-A3B3-6D18B013E0E7}" type="presParOf" srcId="{0D557147-4394-4EEE-A549-8DD15AC15081}" destId="{6669547B-7058-46C8-984A-CA4E8A0BDD36}" srcOrd="3" destOrd="0" presId="urn:microsoft.com/office/officeart/2018/2/layout/IconVerticalSolidList"/>
    <dgm:cxn modelId="{EFACA2F2-2085-4D5B-B470-05598F602763}" type="presParOf" srcId="{3F4D2593-E164-41B9-A3F1-412C18282284}" destId="{4630220F-300E-4399-9152-87F1645C2378}" srcOrd="1" destOrd="0" presId="urn:microsoft.com/office/officeart/2018/2/layout/IconVerticalSolidList"/>
    <dgm:cxn modelId="{C83276D3-4A3F-461B-9A2C-BB2EB571608B}" type="presParOf" srcId="{3F4D2593-E164-41B9-A3F1-412C18282284}" destId="{2DF5F556-B242-470E-A1D5-D904DBD743B1}" srcOrd="2" destOrd="0" presId="urn:microsoft.com/office/officeart/2018/2/layout/IconVerticalSolidList"/>
    <dgm:cxn modelId="{DEC49574-E86B-4B28-BB03-32107FEADB47}" type="presParOf" srcId="{2DF5F556-B242-470E-A1D5-D904DBD743B1}" destId="{16FF4D84-F05B-4A4E-A4D7-244F60C3BAB9}" srcOrd="0" destOrd="0" presId="urn:microsoft.com/office/officeart/2018/2/layout/IconVerticalSolidList"/>
    <dgm:cxn modelId="{F2DA1AEE-5A91-4617-AB6C-80151D75E372}" type="presParOf" srcId="{2DF5F556-B242-470E-A1D5-D904DBD743B1}" destId="{AEA4D35E-F966-492B-831A-2094A3C8C6A1}" srcOrd="1" destOrd="0" presId="urn:microsoft.com/office/officeart/2018/2/layout/IconVerticalSolidList"/>
    <dgm:cxn modelId="{44FDDA91-321E-49C0-807F-8BE7DAD2FE24}" type="presParOf" srcId="{2DF5F556-B242-470E-A1D5-D904DBD743B1}" destId="{D6796A22-24C4-490A-ABC2-1332EF32382B}" srcOrd="2" destOrd="0" presId="urn:microsoft.com/office/officeart/2018/2/layout/IconVerticalSolidList"/>
    <dgm:cxn modelId="{A119AFCF-2FDD-4CD7-851A-415EF34A3EBA}" type="presParOf" srcId="{2DF5F556-B242-470E-A1D5-D904DBD743B1}" destId="{F8A3DED3-7F46-499A-B3F9-C3AD926BF2D8}" srcOrd="3" destOrd="0" presId="urn:microsoft.com/office/officeart/2018/2/layout/IconVerticalSolidList"/>
    <dgm:cxn modelId="{1A6DCBFD-4F17-488D-B660-1B96745AA6B4}" type="presParOf" srcId="{3F4D2593-E164-41B9-A3F1-412C18282284}" destId="{CA09183E-F463-4EFD-9C1B-B52B92B28921}" srcOrd="3" destOrd="0" presId="urn:microsoft.com/office/officeart/2018/2/layout/IconVerticalSolidList"/>
    <dgm:cxn modelId="{9501E0FB-83AD-4A86-B9A2-4094B2B8C22F}" type="presParOf" srcId="{3F4D2593-E164-41B9-A3F1-412C18282284}" destId="{07780758-597B-4DDF-95F0-0F17ADDA96E8}" srcOrd="4" destOrd="0" presId="urn:microsoft.com/office/officeart/2018/2/layout/IconVerticalSolidList"/>
    <dgm:cxn modelId="{59D98669-89DA-41A8-8AED-341D83BF8426}" type="presParOf" srcId="{07780758-597B-4DDF-95F0-0F17ADDA96E8}" destId="{59D41320-35C1-47C1-A0F7-C9FFFC369A43}" srcOrd="0" destOrd="0" presId="urn:microsoft.com/office/officeart/2018/2/layout/IconVerticalSolidList"/>
    <dgm:cxn modelId="{25EADCDE-EA2C-458C-B340-702B9F1F67E3}" type="presParOf" srcId="{07780758-597B-4DDF-95F0-0F17ADDA96E8}" destId="{A838FA10-F861-47A7-8087-B8B8DCD371BF}" srcOrd="1" destOrd="0" presId="urn:microsoft.com/office/officeart/2018/2/layout/IconVerticalSolidList"/>
    <dgm:cxn modelId="{84411ABD-0A2F-4061-B8AB-7974450C2A74}" type="presParOf" srcId="{07780758-597B-4DDF-95F0-0F17ADDA96E8}" destId="{CFD8DD08-19C3-4FA7-B506-37ABE71066F7}" srcOrd="2" destOrd="0" presId="urn:microsoft.com/office/officeart/2018/2/layout/IconVerticalSolidList"/>
    <dgm:cxn modelId="{8BD1E8C6-8F48-40ED-917F-13ED459A05DE}" type="presParOf" srcId="{07780758-597B-4DDF-95F0-0F17ADDA96E8}" destId="{496A9308-52F7-4E52-BD3B-F5903C56C45B}" srcOrd="3" destOrd="0" presId="urn:microsoft.com/office/officeart/2018/2/layout/IconVerticalSolidList"/>
    <dgm:cxn modelId="{686A426F-E9BD-47D2-B886-D5A9FD2A1F8A}" type="presParOf" srcId="{3F4D2593-E164-41B9-A3F1-412C18282284}" destId="{A6D8845E-66E0-4717-B954-7F933F197E00}" srcOrd="5" destOrd="0" presId="urn:microsoft.com/office/officeart/2018/2/layout/IconVerticalSolidList"/>
    <dgm:cxn modelId="{7531A248-7088-41FE-9772-742366B147F1}" type="presParOf" srcId="{3F4D2593-E164-41B9-A3F1-412C18282284}" destId="{1EF07BFC-9C5E-4BEC-805F-24C0722B6BDD}" srcOrd="6" destOrd="0" presId="urn:microsoft.com/office/officeart/2018/2/layout/IconVerticalSolidList"/>
    <dgm:cxn modelId="{B68DE3A7-8D2F-4342-8D09-B306E94D7DE4}" type="presParOf" srcId="{1EF07BFC-9C5E-4BEC-805F-24C0722B6BDD}" destId="{E72D591C-FD5C-4D53-BD74-76F240AA6B0D}" srcOrd="0" destOrd="0" presId="urn:microsoft.com/office/officeart/2018/2/layout/IconVerticalSolidList"/>
    <dgm:cxn modelId="{872D77EA-4E6C-4521-B3E7-D00BC4C61EF8}" type="presParOf" srcId="{1EF07BFC-9C5E-4BEC-805F-24C0722B6BDD}" destId="{09B80938-CD17-4BD8-A722-C1F41C563C09}" srcOrd="1" destOrd="0" presId="urn:microsoft.com/office/officeart/2018/2/layout/IconVerticalSolidList"/>
    <dgm:cxn modelId="{303B3C13-0EFF-4B28-9B78-4901F684CB70}" type="presParOf" srcId="{1EF07BFC-9C5E-4BEC-805F-24C0722B6BDD}" destId="{53BD9131-4C61-4262-A0E8-CFBE374E10EF}" srcOrd="2" destOrd="0" presId="urn:microsoft.com/office/officeart/2018/2/layout/IconVerticalSolidList"/>
    <dgm:cxn modelId="{B6EC301C-990C-486D-B905-7A1F7A0CC4C3}" type="presParOf" srcId="{1EF07BFC-9C5E-4BEC-805F-24C0722B6BDD}" destId="{0F0631A8-3491-4035-B268-9BBFF9609774}" srcOrd="3" destOrd="0" presId="urn:microsoft.com/office/officeart/2018/2/layout/IconVerticalSolidList"/>
    <dgm:cxn modelId="{48AE88CB-7A0F-4E50-A50F-D174DD7FD0AA}" type="presParOf" srcId="{3F4D2593-E164-41B9-A3F1-412C18282284}" destId="{E5DFF54B-B08C-49EB-8BE0-85D2EB5A22AC}" srcOrd="7" destOrd="0" presId="urn:microsoft.com/office/officeart/2018/2/layout/IconVerticalSolidList"/>
    <dgm:cxn modelId="{1E63AA66-F80E-4A2A-8290-EDA665490B31}" type="presParOf" srcId="{3F4D2593-E164-41B9-A3F1-412C18282284}" destId="{7F6E57D3-2B86-46EE-A928-2ECDD4064979}" srcOrd="8" destOrd="0" presId="urn:microsoft.com/office/officeart/2018/2/layout/IconVerticalSolidList"/>
    <dgm:cxn modelId="{C915221D-7D36-402C-9475-9F4B08895253}" type="presParOf" srcId="{7F6E57D3-2B86-46EE-A928-2ECDD4064979}" destId="{C9F8771D-24C4-4112-AA23-4A30C4805212}" srcOrd="0" destOrd="0" presId="urn:microsoft.com/office/officeart/2018/2/layout/IconVerticalSolidList"/>
    <dgm:cxn modelId="{911AF8D4-6F02-4AB2-BDF3-2EE2288D6267}" type="presParOf" srcId="{7F6E57D3-2B86-46EE-A928-2ECDD4064979}" destId="{BE6927B0-90C1-44D3-9479-A47496408BB1}" srcOrd="1" destOrd="0" presId="urn:microsoft.com/office/officeart/2018/2/layout/IconVerticalSolidList"/>
    <dgm:cxn modelId="{CF72D33A-D6DB-41D0-9AAA-788A5E67CE84}" type="presParOf" srcId="{7F6E57D3-2B86-46EE-A928-2ECDD4064979}" destId="{D095F7F7-0150-445D-81E8-0C38F835B696}" srcOrd="2" destOrd="0" presId="urn:microsoft.com/office/officeart/2018/2/layout/IconVerticalSolidList"/>
    <dgm:cxn modelId="{6EF80A35-CE6C-4013-8DD5-D4F8F977FD58}" type="presParOf" srcId="{7F6E57D3-2B86-46EE-A928-2ECDD4064979}" destId="{4F100909-7BE6-44C4-957E-CA21E5318EB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D6E20B-7D99-4D01-B925-5497D0C64A7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695E700-C26D-4DB3-BF14-5A6363DD2B44}">
      <dgm:prSet/>
      <dgm:spPr/>
      <dgm:t>
        <a:bodyPr/>
        <a:lstStyle/>
        <a:p>
          <a:pPr>
            <a:lnSpc>
              <a:spcPct val="100000"/>
            </a:lnSpc>
          </a:pPr>
          <a:r>
            <a:rPr lang="en-US" b="1"/>
            <a:t>Cryptography:</a:t>
          </a:r>
          <a:r>
            <a:rPr lang="en-US"/>
            <a:t> Random keys, nonces, and salts must be unpredictable; TRNG ensures resistance against brute force and key recovery attacks.</a:t>
          </a:r>
        </a:p>
      </dgm:t>
    </dgm:pt>
    <dgm:pt modelId="{F5195AB6-65B3-4FEC-8963-8DA479DCEC61}" type="parTrans" cxnId="{2B66BA09-1EA0-4CFE-A303-F3B3FFB0573C}">
      <dgm:prSet/>
      <dgm:spPr/>
      <dgm:t>
        <a:bodyPr/>
        <a:lstStyle/>
        <a:p>
          <a:endParaRPr lang="en-US"/>
        </a:p>
      </dgm:t>
    </dgm:pt>
    <dgm:pt modelId="{02A6AC72-557A-4951-BF5F-F3CB783581C6}" type="sibTrans" cxnId="{2B66BA09-1EA0-4CFE-A303-F3B3FFB0573C}">
      <dgm:prSet/>
      <dgm:spPr/>
      <dgm:t>
        <a:bodyPr/>
        <a:lstStyle/>
        <a:p>
          <a:endParaRPr lang="en-US"/>
        </a:p>
      </dgm:t>
    </dgm:pt>
    <dgm:pt modelId="{B1F16F8E-1B01-45AF-902E-DCF607A137E3}">
      <dgm:prSet/>
      <dgm:spPr/>
      <dgm:t>
        <a:bodyPr/>
        <a:lstStyle/>
        <a:p>
          <a:pPr>
            <a:lnSpc>
              <a:spcPct val="100000"/>
            </a:lnSpc>
          </a:pPr>
          <a:r>
            <a:rPr lang="en-US" b="1"/>
            <a:t>System Protection:</a:t>
          </a:r>
          <a:r>
            <a:rPr lang="en-US"/>
            <a:t> Secure tokens and ASLR rely on randomness—TRNG strengthens these mechanisms against exploitation.</a:t>
          </a:r>
        </a:p>
      </dgm:t>
    </dgm:pt>
    <dgm:pt modelId="{37AE791F-BB4F-4022-B631-3688A588A37C}" type="parTrans" cxnId="{9FE22165-4388-4685-BE48-292915EC6351}">
      <dgm:prSet/>
      <dgm:spPr/>
      <dgm:t>
        <a:bodyPr/>
        <a:lstStyle/>
        <a:p>
          <a:endParaRPr lang="en-US"/>
        </a:p>
      </dgm:t>
    </dgm:pt>
    <dgm:pt modelId="{363DB929-2250-4440-B9C7-EAF0CC01D889}" type="sibTrans" cxnId="{9FE22165-4388-4685-BE48-292915EC6351}">
      <dgm:prSet/>
      <dgm:spPr/>
      <dgm:t>
        <a:bodyPr/>
        <a:lstStyle/>
        <a:p>
          <a:endParaRPr lang="en-US"/>
        </a:p>
      </dgm:t>
    </dgm:pt>
    <dgm:pt modelId="{B09D9EBD-EA53-47B0-ABFE-EC4F16C55262}">
      <dgm:prSet/>
      <dgm:spPr/>
      <dgm:t>
        <a:bodyPr/>
        <a:lstStyle/>
        <a:p>
          <a:pPr>
            <a:lnSpc>
              <a:spcPct val="100000"/>
            </a:lnSpc>
          </a:pPr>
          <a:r>
            <a:rPr lang="en-US" b="1"/>
            <a:t>Applications:</a:t>
          </a:r>
          <a:endParaRPr lang="en-US"/>
        </a:p>
      </dgm:t>
    </dgm:pt>
    <dgm:pt modelId="{93CB8A48-1D6A-4083-B512-F10ED5AADF00}" type="parTrans" cxnId="{EF490796-8CA6-4F80-A738-5C98B6D1CA74}">
      <dgm:prSet/>
      <dgm:spPr/>
      <dgm:t>
        <a:bodyPr/>
        <a:lstStyle/>
        <a:p>
          <a:endParaRPr lang="en-US"/>
        </a:p>
      </dgm:t>
    </dgm:pt>
    <dgm:pt modelId="{98813635-689D-4622-BC65-515FB7552E98}" type="sibTrans" cxnId="{EF490796-8CA6-4F80-A738-5C98B6D1CA74}">
      <dgm:prSet/>
      <dgm:spPr/>
      <dgm:t>
        <a:bodyPr/>
        <a:lstStyle/>
        <a:p>
          <a:endParaRPr lang="en-US"/>
        </a:p>
      </dgm:t>
    </dgm:pt>
    <dgm:pt modelId="{66023938-F040-44F6-B087-F98B0CC53B88}">
      <dgm:prSet/>
      <dgm:spPr/>
      <dgm:t>
        <a:bodyPr/>
        <a:lstStyle/>
        <a:p>
          <a:pPr>
            <a:lnSpc>
              <a:spcPct val="100000"/>
            </a:lnSpc>
          </a:pPr>
          <a:r>
            <a:rPr lang="en-US"/>
            <a:t>VPN/TLS/SSH session keys.</a:t>
          </a:r>
        </a:p>
      </dgm:t>
    </dgm:pt>
    <dgm:pt modelId="{421E986C-2BFE-499A-B103-2C1EAB77CBD1}" type="parTrans" cxnId="{B1FA26E4-96BF-4D9E-BD37-4E5B912E866C}">
      <dgm:prSet/>
      <dgm:spPr/>
      <dgm:t>
        <a:bodyPr/>
        <a:lstStyle/>
        <a:p>
          <a:endParaRPr lang="en-US"/>
        </a:p>
      </dgm:t>
    </dgm:pt>
    <dgm:pt modelId="{0878EC3A-EE1B-47B1-949A-43B0FD3DFB5A}" type="sibTrans" cxnId="{B1FA26E4-96BF-4D9E-BD37-4E5B912E866C}">
      <dgm:prSet/>
      <dgm:spPr/>
      <dgm:t>
        <a:bodyPr/>
        <a:lstStyle/>
        <a:p>
          <a:endParaRPr lang="en-US"/>
        </a:p>
      </dgm:t>
    </dgm:pt>
    <dgm:pt modelId="{163DC346-5A8B-4621-824D-81FC6088BE74}">
      <dgm:prSet/>
      <dgm:spPr/>
      <dgm:t>
        <a:bodyPr/>
        <a:lstStyle/>
        <a:p>
          <a:pPr>
            <a:lnSpc>
              <a:spcPct val="100000"/>
            </a:lnSpc>
          </a:pPr>
          <a:r>
            <a:rPr lang="en-US"/>
            <a:t>Secure authentication tokens.</a:t>
          </a:r>
        </a:p>
      </dgm:t>
    </dgm:pt>
    <dgm:pt modelId="{B5BFFEF8-2C94-49EE-97F9-5CB4C21BBDFE}" type="parTrans" cxnId="{38BD2A96-7D87-4BFB-815F-769CBC76859B}">
      <dgm:prSet/>
      <dgm:spPr/>
      <dgm:t>
        <a:bodyPr/>
        <a:lstStyle/>
        <a:p>
          <a:endParaRPr lang="en-US"/>
        </a:p>
      </dgm:t>
    </dgm:pt>
    <dgm:pt modelId="{2F6EA6E0-B164-445C-B802-BF47FC31319C}" type="sibTrans" cxnId="{38BD2A96-7D87-4BFB-815F-769CBC76859B}">
      <dgm:prSet/>
      <dgm:spPr/>
      <dgm:t>
        <a:bodyPr/>
        <a:lstStyle/>
        <a:p>
          <a:endParaRPr lang="en-US"/>
        </a:p>
      </dgm:t>
    </dgm:pt>
    <dgm:pt modelId="{E6CB2BA7-F445-4321-9A36-0D77E225FFB3}">
      <dgm:prSet/>
      <dgm:spPr/>
      <dgm:t>
        <a:bodyPr/>
        <a:lstStyle/>
        <a:p>
          <a:pPr>
            <a:lnSpc>
              <a:spcPct val="100000"/>
            </a:lnSpc>
          </a:pPr>
          <a:r>
            <a:rPr lang="en-US" sz="1800"/>
            <a:t>Fair blockchain lotteries and online games.</a:t>
          </a:r>
        </a:p>
      </dgm:t>
    </dgm:pt>
    <dgm:pt modelId="{25C61AD4-E6DD-4FE7-A480-BE83A12D7133}" type="parTrans" cxnId="{F2A41B0B-6A31-4433-8EBD-40471DDB703E}">
      <dgm:prSet/>
      <dgm:spPr/>
      <dgm:t>
        <a:bodyPr/>
        <a:lstStyle/>
        <a:p>
          <a:endParaRPr lang="en-US"/>
        </a:p>
      </dgm:t>
    </dgm:pt>
    <dgm:pt modelId="{028A18D9-56FA-4B40-AC98-7C28ECDF71DF}" type="sibTrans" cxnId="{F2A41B0B-6A31-4433-8EBD-40471DDB703E}">
      <dgm:prSet/>
      <dgm:spPr/>
      <dgm:t>
        <a:bodyPr/>
        <a:lstStyle/>
        <a:p>
          <a:endParaRPr lang="en-US"/>
        </a:p>
      </dgm:t>
    </dgm:pt>
    <dgm:pt modelId="{DA4AFF57-2B2D-43EF-8D1A-556B391F7DC2}">
      <dgm:prSet/>
      <dgm:spPr/>
      <dgm:t>
        <a:bodyPr/>
        <a:lstStyle/>
        <a:p>
          <a:pPr>
            <a:lnSpc>
              <a:spcPct val="100000"/>
            </a:lnSpc>
          </a:pPr>
          <a:r>
            <a:rPr lang="en-US" b="1"/>
            <a:t>National Security &amp; Financial Systems:</a:t>
          </a:r>
          <a:r>
            <a:rPr lang="en-US"/>
            <a:t> Prevents fraud, espionage, and manipulation in sensitive domains where weak entropy sources have historically caused vulnerabilities.</a:t>
          </a:r>
        </a:p>
      </dgm:t>
    </dgm:pt>
    <dgm:pt modelId="{6664462F-E65F-41A0-BEEF-B230579E4C05}" type="parTrans" cxnId="{12E2E06B-66A7-4751-96D2-DC428439141D}">
      <dgm:prSet/>
      <dgm:spPr/>
      <dgm:t>
        <a:bodyPr/>
        <a:lstStyle/>
        <a:p>
          <a:endParaRPr lang="en-US"/>
        </a:p>
      </dgm:t>
    </dgm:pt>
    <dgm:pt modelId="{8D6F33F5-EE51-4073-A80D-383510ED5BAE}" type="sibTrans" cxnId="{12E2E06B-66A7-4751-96D2-DC428439141D}">
      <dgm:prSet/>
      <dgm:spPr/>
      <dgm:t>
        <a:bodyPr/>
        <a:lstStyle/>
        <a:p>
          <a:endParaRPr lang="en-US"/>
        </a:p>
      </dgm:t>
    </dgm:pt>
    <dgm:pt modelId="{018BCFB4-EEE3-4005-9049-6F4B5A109923}" type="pres">
      <dgm:prSet presAssocID="{C8D6E20B-7D99-4D01-B925-5497D0C64A76}" presName="root" presStyleCnt="0">
        <dgm:presLayoutVars>
          <dgm:dir/>
          <dgm:resizeHandles val="exact"/>
        </dgm:presLayoutVars>
      </dgm:prSet>
      <dgm:spPr/>
    </dgm:pt>
    <dgm:pt modelId="{46B5706F-DBEF-4B51-A5DE-1915CB73D145}" type="pres">
      <dgm:prSet presAssocID="{A695E700-C26D-4DB3-BF14-5A6363DD2B44}" presName="compNode" presStyleCnt="0"/>
      <dgm:spPr/>
    </dgm:pt>
    <dgm:pt modelId="{07E1A793-9A53-4830-A1DD-F25FB47C2607}" type="pres">
      <dgm:prSet presAssocID="{A695E700-C26D-4DB3-BF14-5A6363DD2B44}" presName="bgRect" presStyleLbl="bgShp" presStyleIdx="0" presStyleCnt="4"/>
      <dgm:spPr/>
    </dgm:pt>
    <dgm:pt modelId="{DD0EC29D-2862-45CA-AC77-69A53E33F102}" type="pres">
      <dgm:prSet presAssocID="{A695E700-C26D-4DB3-BF14-5A6363DD2B4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13ECE887-7A6E-4445-B826-9F4EC9342EA6}" type="pres">
      <dgm:prSet presAssocID="{A695E700-C26D-4DB3-BF14-5A6363DD2B44}" presName="spaceRect" presStyleCnt="0"/>
      <dgm:spPr/>
    </dgm:pt>
    <dgm:pt modelId="{9B909798-DFE4-44BE-A36A-A64EA56AD36C}" type="pres">
      <dgm:prSet presAssocID="{A695E700-C26D-4DB3-BF14-5A6363DD2B44}" presName="parTx" presStyleLbl="revTx" presStyleIdx="0" presStyleCnt="5">
        <dgm:presLayoutVars>
          <dgm:chMax val="0"/>
          <dgm:chPref val="0"/>
        </dgm:presLayoutVars>
      </dgm:prSet>
      <dgm:spPr/>
    </dgm:pt>
    <dgm:pt modelId="{55F9D5A4-22C5-4B42-B4B6-0C8ADEF6AF26}" type="pres">
      <dgm:prSet presAssocID="{02A6AC72-557A-4951-BF5F-F3CB783581C6}" presName="sibTrans" presStyleCnt="0"/>
      <dgm:spPr/>
    </dgm:pt>
    <dgm:pt modelId="{BBD78AF1-4D6E-41E0-8390-B2B06C864751}" type="pres">
      <dgm:prSet presAssocID="{B1F16F8E-1B01-45AF-902E-DCF607A137E3}" presName="compNode" presStyleCnt="0"/>
      <dgm:spPr/>
    </dgm:pt>
    <dgm:pt modelId="{FCE02B49-E91D-4006-807F-62153A710DFA}" type="pres">
      <dgm:prSet presAssocID="{B1F16F8E-1B01-45AF-902E-DCF607A137E3}" presName="bgRect" presStyleLbl="bgShp" presStyleIdx="1" presStyleCnt="4"/>
      <dgm:spPr/>
    </dgm:pt>
    <dgm:pt modelId="{5A8B25FF-7C40-4E45-84C5-8DF32737B992}" type="pres">
      <dgm:prSet presAssocID="{B1F16F8E-1B01-45AF-902E-DCF607A137E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fe"/>
        </a:ext>
      </dgm:extLst>
    </dgm:pt>
    <dgm:pt modelId="{1BBFCAB5-29BA-4859-8C3C-EEE9D299A341}" type="pres">
      <dgm:prSet presAssocID="{B1F16F8E-1B01-45AF-902E-DCF607A137E3}" presName="spaceRect" presStyleCnt="0"/>
      <dgm:spPr/>
    </dgm:pt>
    <dgm:pt modelId="{E5768F44-4286-4F73-86F8-54219AD8B8FF}" type="pres">
      <dgm:prSet presAssocID="{B1F16F8E-1B01-45AF-902E-DCF607A137E3}" presName="parTx" presStyleLbl="revTx" presStyleIdx="1" presStyleCnt="5">
        <dgm:presLayoutVars>
          <dgm:chMax val="0"/>
          <dgm:chPref val="0"/>
        </dgm:presLayoutVars>
      </dgm:prSet>
      <dgm:spPr/>
    </dgm:pt>
    <dgm:pt modelId="{E528F123-56FA-4523-BCB7-D4B13529B5E1}" type="pres">
      <dgm:prSet presAssocID="{363DB929-2250-4440-B9C7-EAF0CC01D889}" presName="sibTrans" presStyleCnt="0"/>
      <dgm:spPr/>
    </dgm:pt>
    <dgm:pt modelId="{7F081159-B4D2-4661-8D50-9EE610CB30AF}" type="pres">
      <dgm:prSet presAssocID="{B09D9EBD-EA53-47B0-ABFE-EC4F16C55262}" presName="compNode" presStyleCnt="0"/>
      <dgm:spPr/>
    </dgm:pt>
    <dgm:pt modelId="{19DF0E64-2DC0-45E3-882A-A116616590FD}" type="pres">
      <dgm:prSet presAssocID="{B09D9EBD-EA53-47B0-ABFE-EC4F16C55262}" presName="bgRect" presStyleLbl="bgShp" presStyleIdx="2" presStyleCnt="4"/>
      <dgm:spPr/>
    </dgm:pt>
    <dgm:pt modelId="{2D7CF7AE-AF8D-46DE-9C3F-8FA4A8C60CD4}" type="pres">
      <dgm:prSet presAssocID="{B09D9EBD-EA53-47B0-ABFE-EC4F16C552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4401E971-C431-4510-8859-5240E1B3AD5D}" type="pres">
      <dgm:prSet presAssocID="{B09D9EBD-EA53-47B0-ABFE-EC4F16C55262}" presName="spaceRect" presStyleCnt="0"/>
      <dgm:spPr/>
    </dgm:pt>
    <dgm:pt modelId="{981CFF57-3784-4853-8EFF-0A8A34640F6E}" type="pres">
      <dgm:prSet presAssocID="{B09D9EBD-EA53-47B0-ABFE-EC4F16C55262}" presName="parTx" presStyleLbl="revTx" presStyleIdx="2" presStyleCnt="5">
        <dgm:presLayoutVars>
          <dgm:chMax val="0"/>
          <dgm:chPref val="0"/>
        </dgm:presLayoutVars>
      </dgm:prSet>
      <dgm:spPr/>
    </dgm:pt>
    <dgm:pt modelId="{458F22EC-CFC9-4E3D-A0E4-30186FC33AFA}" type="pres">
      <dgm:prSet presAssocID="{B09D9EBD-EA53-47B0-ABFE-EC4F16C55262}" presName="desTx" presStyleLbl="revTx" presStyleIdx="3" presStyleCnt="5">
        <dgm:presLayoutVars/>
      </dgm:prSet>
      <dgm:spPr/>
    </dgm:pt>
    <dgm:pt modelId="{76DE2E4E-3338-459F-B062-89FDE166633E}" type="pres">
      <dgm:prSet presAssocID="{98813635-689D-4622-BC65-515FB7552E98}" presName="sibTrans" presStyleCnt="0"/>
      <dgm:spPr/>
    </dgm:pt>
    <dgm:pt modelId="{6F3E7710-87DF-42A9-8AF3-B96224A545E5}" type="pres">
      <dgm:prSet presAssocID="{DA4AFF57-2B2D-43EF-8D1A-556B391F7DC2}" presName="compNode" presStyleCnt="0"/>
      <dgm:spPr/>
    </dgm:pt>
    <dgm:pt modelId="{DDBB1C7C-01ED-4B3D-AFA4-F52B9BE3BC42}" type="pres">
      <dgm:prSet presAssocID="{DA4AFF57-2B2D-43EF-8D1A-556B391F7DC2}" presName="bgRect" presStyleLbl="bgShp" presStyleIdx="3" presStyleCnt="4"/>
      <dgm:spPr/>
    </dgm:pt>
    <dgm:pt modelId="{5F3447BA-9A66-4558-9604-211E8FBD374C}" type="pres">
      <dgm:prSet presAssocID="{DA4AFF57-2B2D-43EF-8D1A-556B391F7DC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B1E5060E-2748-4B39-B85A-D17B9D81200B}" type="pres">
      <dgm:prSet presAssocID="{DA4AFF57-2B2D-43EF-8D1A-556B391F7DC2}" presName="spaceRect" presStyleCnt="0"/>
      <dgm:spPr/>
    </dgm:pt>
    <dgm:pt modelId="{F548EF78-B682-4832-B5A1-6A154C8A66D8}" type="pres">
      <dgm:prSet presAssocID="{DA4AFF57-2B2D-43EF-8D1A-556B391F7DC2}" presName="parTx" presStyleLbl="revTx" presStyleIdx="4" presStyleCnt="5">
        <dgm:presLayoutVars>
          <dgm:chMax val="0"/>
          <dgm:chPref val="0"/>
        </dgm:presLayoutVars>
      </dgm:prSet>
      <dgm:spPr/>
    </dgm:pt>
  </dgm:ptLst>
  <dgm:cxnLst>
    <dgm:cxn modelId="{2B66BA09-1EA0-4CFE-A303-F3B3FFB0573C}" srcId="{C8D6E20B-7D99-4D01-B925-5497D0C64A76}" destId="{A695E700-C26D-4DB3-BF14-5A6363DD2B44}" srcOrd="0" destOrd="0" parTransId="{F5195AB6-65B3-4FEC-8963-8DA479DCEC61}" sibTransId="{02A6AC72-557A-4951-BF5F-F3CB783581C6}"/>
    <dgm:cxn modelId="{F2A41B0B-6A31-4433-8EBD-40471DDB703E}" srcId="{B09D9EBD-EA53-47B0-ABFE-EC4F16C55262}" destId="{E6CB2BA7-F445-4321-9A36-0D77E225FFB3}" srcOrd="2" destOrd="0" parTransId="{25C61AD4-E6DD-4FE7-A480-BE83A12D7133}" sibTransId="{028A18D9-56FA-4B40-AC98-7C28ECDF71DF}"/>
    <dgm:cxn modelId="{5122B916-3773-4F46-9272-5EDCFDF09F83}" type="presOf" srcId="{DA4AFF57-2B2D-43EF-8D1A-556B391F7DC2}" destId="{F548EF78-B682-4832-B5A1-6A154C8A66D8}" srcOrd="0" destOrd="0" presId="urn:microsoft.com/office/officeart/2018/2/layout/IconVerticalSolidList"/>
    <dgm:cxn modelId="{04CC491C-0200-4B22-A684-87F43BD64DFA}" type="presOf" srcId="{163DC346-5A8B-4621-824D-81FC6088BE74}" destId="{458F22EC-CFC9-4E3D-A0E4-30186FC33AFA}" srcOrd="0" destOrd="1" presId="urn:microsoft.com/office/officeart/2018/2/layout/IconVerticalSolidList"/>
    <dgm:cxn modelId="{9FE22165-4388-4685-BE48-292915EC6351}" srcId="{C8D6E20B-7D99-4D01-B925-5497D0C64A76}" destId="{B1F16F8E-1B01-45AF-902E-DCF607A137E3}" srcOrd="1" destOrd="0" parTransId="{37AE791F-BB4F-4022-B631-3688A588A37C}" sibTransId="{363DB929-2250-4440-B9C7-EAF0CC01D889}"/>
    <dgm:cxn modelId="{12E2E06B-66A7-4751-96D2-DC428439141D}" srcId="{C8D6E20B-7D99-4D01-B925-5497D0C64A76}" destId="{DA4AFF57-2B2D-43EF-8D1A-556B391F7DC2}" srcOrd="3" destOrd="0" parTransId="{6664462F-E65F-41A0-BEEF-B230579E4C05}" sibTransId="{8D6F33F5-EE51-4073-A80D-383510ED5BAE}"/>
    <dgm:cxn modelId="{6C35DB51-DDFC-4AC2-B63F-861BE5649E2B}" type="presOf" srcId="{C8D6E20B-7D99-4D01-B925-5497D0C64A76}" destId="{018BCFB4-EEE3-4005-9049-6F4B5A109923}" srcOrd="0" destOrd="0" presId="urn:microsoft.com/office/officeart/2018/2/layout/IconVerticalSolidList"/>
    <dgm:cxn modelId="{5D91D154-3A06-4BF2-A032-8440847D787A}" type="presOf" srcId="{A695E700-C26D-4DB3-BF14-5A6363DD2B44}" destId="{9B909798-DFE4-44BE-A36A-A64EA56AD36C}" srcOrd="0" destOrd="0" presId="urn:microsoft.com/office/officeart/2018/2/layout/IconVerticalSolidList"/>
    <dgm:cxn modelId="{EF490796-8CA6-4F80-A738-5C98B6D1CA74}" srcId="{C8D6E20B-7D99-4D01-B925-5497D0C64A76}" destId="{B09D9EBD-EA53-47B0-ABFE-EC4F16C55262}" srcOrd="2" destOrd="0" parTransId="{93CB8A48-1D6A-4083-B512-F10ED5AADF00}" sibTransId="{98813635-689D-4622-BC65-515FB7552E98}"/>
    <dgm:cxn modelId="{38BD2A96-7D87-4BFB-815F-769CBC76859B}" srcId="{B09D9EBD-EA53-47B0-ABFE-EC4F16C55262}" destId="{163DC346-5A8B-4621-824D-81FC6088BE74}" srcOrd="1" destOrd="0" parTransId="{B5BFFEF8-2C94-49EE-97F9-5CB4C21BBDFE}" sibTransId="{2F6EA6E0-B164-445C-B802-BF47FC31319C}"/>
    <dgm:cxn modelId="{3ADC139B-1F2F-4CC3-847B-CF40B53BE6E7}" type="presOf" srcId="{B1F16F8E-1B01-45AF-902E-DCF607A137E3}" destId="{E5768F44-4286-4F73-86F8-54219AD8B8FF}" srcOrd="0" destOrd="0" presId="urn:microsoft.com/office/officeart/2018/2/layout/IconVerticalSolidList"/>
    <dgm:cxn modelId="{68493DAA-E5E3-41D6-80BD-30750579379C}" type="presOf" srcId="{B09D9EBD-EA53-47B0-ABFE-EC4F16C55262}" destId="{981CFF57-3784-4853-8EFF-0A8A34640F6E}" srcOrd="0" destOrd="0" presId="urn:microsoft.com/office/officeart/2018/2/layout/IconVerticalSolidList"/>
    <dgm:cxn modelId="{5B2040D7-AB21-4245-B772-2C5007497E42}" type="presOf" srcId="{E6CB2BA7-F445-4321-9A36-0D77E225FFB3}" destId="{458F22EC-CFC9-4E3D-A0E4-30186FC33AFA}" srcOrd="0" destOrd="2" presId="urn:microsoft.com/office/officeart/2018/2/layout/IconVerticalSolidList"/>
    <dgm:cxn modelId="{B1FA26E4-96BF-4D9E-BD37-4E5B912E866C}" srcId="{B09D9EBD-EA53-47B0-ABFE-EC4F16C55262}" destId="{66023938-F040-44F6-B087-F98B0CC53B88}" srcOrd="0" destOrd="0" parTransId="{421E986C-2BFE-499A-B103-2C1EAB77CBD1}" sibTransId="{0878EC3A-EE1B-47B1-949A-43B0FD3DFB5A}"/>
    <dgm:cxn modelId="{68559DFB-09C4-4877-8902-C60B9FAD1311}" type="presOf" srcId="{66023938-F040-44F6-B087-F98B0CC53B88}" destId="{458F22EC-CFC9-4E3D-A0E4-30186FC33AFA}" srcOrd="0" destOrd="0" presId="urn:microsoft.com/office/officeart/2018/2/layout/IconVerticalSolidList"/>
    <dgm:cxn modelId="{4C91F8E4-F7FD-4856-BEBF-93878357A717}" type="presParOf" srcId="{018BCFB4-EEE3-4005-9049-6F4B5A109923}" destId="{46B5706F-DBEF-4B51-A5DE-1915CB73D145}" srcOrd="0" destOrd="0" presId="urn:microsoft.com/office/officeart/2018/2/layout/IconVerticalSolidList"/>
    <dgm:cxn modelId="{5213D552-909B-4B56-9196-53AEA191E97A}" type="presParOf" srcId="{46B5706F-DBEF-4B51-A5DE-1915CB73D145}" destId="{07E1A793-9A53-4830-A1DD-F25FB47C2607}" srcOrd="0" destOrd="0" presId="urn:microsoft.com/office/officeart/2018/2/layout/IconVerticalSolidList"/>
    <dgm:cxn modelId="{B5C5868D-C4F6-4ECC-9E80-CD952F362C80}" type="presParOf" srcId="{46B5706F-DBEF-4B51-A5DE-1915CB73D145}" destId="{DD0EC29D-2862-45CA-AC77-69A53E33F102}" srcOrd="1" destOrd="0" presId="urn:microsoft.com/office/officeart/2018/2/layout/IconVerticalSolidList"/>
    <dgm:cxn modelId="{BC27C6AA-A3DF-47AA-AB0A-A7BAA5B62151}" type="presParOf" srcId="{46B5706F-DBEF-4B51-A5DE-1915CB73D145}" destId="{13ECE887-7A6E-4445-B826-9F4EC9342EA6}" srcOrd="2" destOrd="0" presId="urn:microsoft.com/office/officeart/2018/2/layout/IconVerticalSolidList"/>
    <dgm:cxn modelId="{FE282925-B8EE-4ECB-BF77-DCC231848188}" type="presParOf" srcId="{46B5706F-DBEF-4B51-A5DE-1915CB73D145}" destId="{9B909798-DFE4-44BE-A36A-A64EA56AD36C}" srcOrd="3" destOrd="0" presId="urn:microsoft.com/office/officeart/2018/2/layout/IconVerticalSolidList"/>
    <dgm:cxn modelId="{21E98914-FC0F-4506-A807-D3744DEF5C4F}" type="presParOf" srcId="{018BCFB4-EEE3-4005-9049-6F4B5A109923}" destId="{55F9D5A4-22C5-4B42-B4B6-0C8ADEF6AF26}" srcOrd="1" destOrd="0" presId="urn:microsoft.com/office/officeart/2018/2/layout/IconVerticalSolidList"/>
    <dgm:cxn modelId="{C68CD06C-496B-48C9-9772-C0BDF8A03746}" type="presParOf" srcId="{018BCFB4-EEE3-4005-9049-6F4B5A109923}" destId="{BBD78AF1-4D6E-41E0-8390-B2B06C864751}" srcOrd="2" destOrd="0" presId="urn:microsoft.com/office/officeart/2018/2/layout/IconVerticalSolidList"/>
    <dgm:cxn modelId="{541B1236-590E-4056-947A-D0C14B4864AC}" type="presParOf" srcId="{BBD78AF1-4D6E-41E0-8390-B2B06C864751}" destId="{FCE02B49-E91D-4006-807F-62153A710DFA}" srcOrd="0" destOrd="0" presId="urn:microsoft.com/office/officeart/2018/2/layout/IconVerticalSolidList"/>
    <dgm:cxn modelId="{8805B3C5-139C-4CB7-AFE7-BB3724B6CBBD}" type="presParOf" srcId="{BBD78AF1-4D6E-41E0-8390-B2B06C864751}" destId="{5A8B25FF-7C40-4E45-84C5-8DF32737B992}" srcOrd="1" destOrd="0" presId="urn:microsoft.com/office/officeart/2018/2/layout/IconVerticalSolidList"/>
    <dgm:cxn modelId="{04EF3963-DAB9-464D-84C0-464558CEEB78}" type="presParOf" srcId="{BBD78AF1-4D6E-41E0-8390-B2B06C864751}" destId="{1BBFCAB5-29BA-4859-8C3C-EEE9D299A341}" srcOrd="2" destOrd="0" presId="urn:microsoft.com/office/officeart/2018/2/layout/IconVerticalSolidList"/>
    <dgm:cxn modelId="{77AB180A-F61F-4D92-A987-C6E31B1EC819}" type="presParOf" srcId="{BBD78AF1-4D6E-41E0-8390-B2B06C864751}" destId="{E5768F44-4286-4F73-86F8-54219AD8B8FF}" srcOrd="3" destOrd="0" presId="urn:microsoft.com/office/officeart/2018/2/layout/IconVerticalSolidList"/>
    <dgm:cxn modelId="{17759DB2-5F26-4173-BB91-45746C9A7DC4}" type="presParOf" srcId="{018BCFB4-EEE3-4005-9049-6F4B5A109923}" destId="{E528F123-56FA-4523-BCB7-D4B13529B5E1}" srcOrd="3" destOrd="0" presId="urn:microsoft.com/office/officeart/2018/2/layout/IconVerticalSolidList"/>
    <dgm:cxn modelId="{67ECD4A2-366C-4BBF-BF02-7EAAAD196D1E}" type="presParOf" srcId="{018BCFB4-EEE3-4005-9049-6F4B5A109923}" destId="{7F081159-B4D2-4661-8D50-9EE610CB30AF}" srcOrd="4" destOrd="0" presId="urn:microsoft.com/office/officeart/2018/2/layout/IconVerticalSolidList"/>
    <dgm:cxn modelId="{B5142B17-DEDD-4E22-9B33-ABE4BE266151}" type="presParOf" srcId="{7F081159-B4D2-4661-8D50-9EE610CB30AF}" destId="{19DF0E64-2DC0-45E3-882A-A116616590FD}" srcOrd="0" destOrd="0" presId="urn:microsoft.com/office/officeart/2018/2/layout/IconVerticalSolidList"/>
    <dgm:cxn modelId="{6210EE87-CFC0-460A-A595-E5B74E14BCA4}" type="presParOf" srcId="{7F081159-B4D2-4661-8D50-9EE610CB30AF}" destId="{2D7CF7AE-AF8D-46DE-9C3F-8FA4A8C60CD4}" srcOrd="1" destOrd="0" presId="urn:microsoft.com/office/officeart/2018/2/layout/IconVerticalSolidList"/>
    <dgm:cxn modelId="{D8A2ECEA-25E1-4757-A0DA-34532B378BCC}" type="presParOf" srcId="{7F081159-B4D2-4661-8D50-9EE610CB30AF}" destId="{4401E971-C431-4510-8859-5240E1B3AD5D}" srcOrd="2" destOrd="0" presId="urn:microsoft.com/office/officeart/2018/2/layout/IconVerticalSolidList"/>
    <dgm:cxn modelId="{3321A946-8EF9-4224-9CCA-FDD4DCCE2748}" type="presParOf" srcId="{7F081159-B4D2-4661-8D50-9EE610CB30AF}" destId="{981CFF57-3784-4853-8EFF-0A8A34640F6E}" srcOrd="3" destOrd="0" presId="urn:microsoft.com/office/officeart/2018/2/layout/IconVerticalSolidList"/>
    <dgm:cxn modelId="{64BFFBFC-5570-49A1-B004-4FB8D07A4709}" type="presParOf" srcId="{7F081159-B4D2-4661-8D50-9EE610CB30AF}" destId="{458F22EC-CFC9-4E3D-A0E4-30186FC33AFA}" srcOrd="4" destOrd="0" presId="urn:microsoft.com/office/officeart/2018/2/layout/IconVerticalSolidList"/>
    <dgm:cxn modelId="{812A98E8-070D-4972-88CE-5F15B7E57CFA}" type="presParOf" srcId="{018BCFB4-EEE3-4005-9049-6F4B5A109923}" destId="{76DE2E4E-3338-459F-B062-89FDE166633E}" srcOrd="5" destOrd="0" presId="urn:microsoft.com/office/officeart/2018/2/layout/IconVerticalSolidList"/>
    <dgm:cxn modelId="{6606B3A5-8A62-4CB0-BA3A-0EFCB2126320}" type="presParOf" srcId="{018BCFB4-EEE3-4005-9049-6F4B5A109923}" destId="{6F3E7710-87DF-42A9-8AF3-B96224A545E5}" srcOrd="6" destOrd="0" presId="urn:microsoft.com/office/officeart/2018/2/layout/IconVerticalSolidList"/>
    <dgm:cxn modelId="{1EEF8ED4-AB24-4E32-9A52-8A1A2993D799}" type="presParOf" srcId="{6F3E7710-87DF-42A9-8AF3-B96224A545E5}" destId="{DDBB1C7C-01ED-4B3D-AFA4-F52B9BE3BC42}" srcOrd="0" destOrd="0" presId="urn:microsoft.com/office/officeart/2018/2/layout/IconVerticalSolidList"/>
    <dgm:cxn modelId="{351CFFB7-9422-4E39-A84D-D611FF37D59E}" type="presParOf" srcId="{6F3E7710-87DF-42A9-8AF3-B96224A545E5}" destId="{5F3447BA-9A66-4558-9604-211E8FBD374C}" srcOrd="1" destOrd="0" presId="urn:microsoft.com/office/officeart/2018/2/layout/IconVerticalSolidList"/>
    <dgm:cxn modelId="{FA589C40-DB23-499C-8891-D2D237322D69}" type="presParOf" srcId="{6F3E7710-87DF-42A9-8AF3-B96224A545E5}" destId="{B1E5060E-2748-4B39-B85A-D17B9D81200B}" srcOrd="2" destOrd="0" presId="urn:microsoft.com/office/officeart/2018/2/layout/IconVerticalSolidList"/>
    <dgm:cxn modelId="{72EDA2A2-B7A7-4F09-9F0E-E6CF6F5BAD4E}" type="presParOf" srcId="{6F3E7710-87DF-42A9-8AF3-B96224A545E5}" destId="{F548EF78-B682-4832-B5A1-6A154C8A66D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3AE019-DD6C-484D-A74F-EDCED377DECA}"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27F4C4C2-F4DD-4D81-BA96-632CE373BCDF}">
      <dgm:prSet/>
      <dgm:spPr/>
      <dgm:t>
        <a:bodyPr/>
        <a:lstStyle/>
        <a:p>
          <a:r>
            <a:rPr lang="en-US"/>
            <a:t>Use normalization and dynamic thresholds to reduce environmental bias.</a:t>
          </a:r>
        </a:p>
      </dgm:t>
    </dgm:pt>
    <dgm:pt modelId="{750BB217-A79F-4E72-AC2B-C4D7E0AE1566}" type="parTrans" cxnId="{EAB68B99-F084-494A-A88C-7602148AF44C}">
      <dgm:prSet/>
      <dgm:spPr/>
      <dgm:t>
        <a:bodyPr/>
        <a:lstStyle/>
        <a:p>
          <a:endParaRPr lang="en-US"/>
        </a:p>
      </dgm:t>
    </dgm:pt>
    <dgm:pt modelId="{75D59D10-B4B2-443E-9012-A274AB004191}" type="sibTrans" cxnId="{EAB68B99-F084-494A-A88C-7602148AF44C}">
      <dgm:prSet/>
      <dgm:spPr/>
      <dgm:t>
        <a:bodyPr/>
        <a:lstStyle/>
        <a:p>
          <a:endParaRPr lang="en-US"/>
        </a:p>
      </dgm:t>
    </dgm:pt>
    <dgm:pt modelId="{AF0ED899-3A33-404F-A90F-4FC3697A786D}">
      <dgm:prSet/>
      <dgm:spPr/>
      <dgm:t>
        <a:bodyPr/>
        <a:lstStyle/>
        <a:p>
          <a:r>
            <a:rPr lang="en-US"/>
            <a:t>Continuously validate input pipeline integrity against tampering.</a:t>
          </a:r>
        </a:p>
      </dgm:t>
    </dgm:pt>
    <dgm:pt modelId="{75208582-352F-4256-9F6D-6119CDE88484}" type="parTrans" cxnId="{12195261-7081-46DB-B883-CA34BFAF2A80}">
      <dgm:prSet/>
      <dgm:spPr/>
      <dgm:t>
        <a:bodyPr/>
        <a:lstStyle/>
        <a:p>
          <a:endParaRPr lang="en-US"/>
        </a:p>
      </dgm:t>
    </dgm:pt>
    <dgm:pt modelId="{B7420329-EEE1-4F18-BF5A-A710F9191F2A}" type="sibTrans" cxnId="{12195261-7081-46DB-B883-CA34BFAF2A80}">
      <dgm:prSet/>
      <dgm:spPr/>
      <dgm:t>
        <a:bodyPr/>
        <a:lstStyle/>
        <a:p>
          <a:endParaRPr lang="en-US"/>
        </a:p>
      </dgm:t>
    </dgm:pt>
    <dgm:pt modelId="{51B2A20F-0061-44C6-AE38-275C70112CB8}">
      <dgm:prSet/>
      <dgm:spPr/>
      <dgm:t>
        <a:bodyPr/>
        <a:lstStyle/>
        <a:p>
          <a:r>
            <a:rPr lang="en-US"/>
            <a:t>Detect anomalies like replayed video or injected synthetic objects.</a:t>
          </a:r>
        </a:p>
      </dgm:t>
    </dgm:pt>
    <dgm:pt modelId="{570E4FC5-DFB8-4DA0-95F7-84ED83356488}" type="parTrans" cxnId="{009EA824-5F35-466A-821E-215602211525}">
      <dgm:prSet/>
      <dgm:spPr/>
      <dgm:t>
        <a:bodyPr/>
        <a:lstStyle/>
        <a:p>
          <a:endParaRPr lang="en-US"/>
        </a:p>
      </dgm:t>
    </dgm:pt>
    <dgm:pt modelId="{B06C3639-229C-4D69-A4CF-90FF6C784195}" type="sibTrans" cxnId="{009EA824-5F35-466A-821E-215602211525}">
      <dgm:prSet/>
      <dgm:spPr/>
      <dgm:t>
        <a:bodyPr/>
        <a:lstStyle/>
        <a:p>
          <a:endParaRPr lang="en-US"/>
        </a:p>
      </dgm:t>
    </dgm:pt>
    <dgm:pt modelId="{47CA5D73-B533-4BDE-A8E8-E5F7DAE3CD05}">
      <dgm:prSet/>
      <dgm:spPr/>
      <dgm:t>
        <a:bodyPr/>
        <a:lstStyle/>
        <a:p>
          <a:r>
            <a:rPr lang="en-US"/>
            <a:t>Log all extraction and processing steps for auditing and traceability.</a:t>
          </a:r>
        </a:p>
      </dgm:t>
    </dgm:pt>
    <dgm:pt modelId="{19687967-3C8F-40FB-A324-2A52FA0FF732}" type="parTrans" cxnId="{504685E5-4075-40B7-A06C-1B0EFA1852F5}">
      <dgm:prSet/>
      <dgm:spPr/>
      <dgm:t>
        <a:bodyPr/>
        <a:lstStyle/>
        <a:p>
          <a:endParaRPr lang="en-US"/>
        </a:p>
      </dgm:t>
    </dgm:pt>
    <dgm:pt modelId="{6A1BBABF-33BB-446C-912F-7EEE9285DBD3}" type="sibTrans" cxnId="{504685E5-4075-40B7-A06C-1B0EFA1852F5}">
      <dgm:prSet/>
      <dgm:spPr/>
      <dgm:t>
        <a:bodyPr/>
        <a:lstStyle/>
        <a:p>
          <a:endParaRPr lang="en-US"/>
        </a:p>
      </dgm:t>
    </dgm:pt>
    <dgm:pt modelId="{EF035814-878C-41CA-8E63-AE892721ACF2}" type="pres">
      <dgm:prSet presAssocID="{1D3AE019-DD6C-484D-A74F-EDCED377DECA}" presName="Name0" presStyleCnt="0">
        <dgm:presLayoutVars>
          <dgm:dir/>
          <dgm:resizeHandles val="exact"/>
        </dgm:presLayoutVars>
      </dgm:prSet>
      <dgm:spPr/>
    </dgm:pt>
    <dgm:pt modelId="{B1259886-FF49-4DF1-BD7E-EAEAEF17B7A8}" type="pres">
      <dgm:prSet presAssocID="{27F4C4C2-F4DD-4D81-BA96-632CE373BCDF}" presName="node" presStyleLbl="node1" presStyleIdx="0" presStyleCnt="4">
        <dgm:presLayoutVars>
          <dgm:bulletEnabled val="1"/>
        </dgm:presLayoutVars>
      </dgm:prSet>
      <dgm:spPr/>
    </dgm:pt>
    <dgm:pt modelId="{D27B0835-1C4F-4422-96A0-54AFD96F9CD3}" type="pres">
      <dgm:prSet presAssocID="{75D59D10-B4B2-443E-9012-A274AB004191}" presName="sibTrans" presStyleLbl="sibTrans1D1" presStyleIdx="0" presStyleCnt="3"/>
      <dgm:spPr/>
    </dgm:pt>
    <dgm:pt modelId="{F72FB258-2CBB-4550-93DF-70FAFFC0D908}" type="pres">
      <dgm:prSet presAssocID="{75D59D10-B4B2-443E-9012-A274AB004191}" presName="connectorText" presStyleLbl="sibTrans1D1" presStyleIdx="0" presStyleCnt="3"/>
      <dgm:spPr/>
    </dgm:pt>
    <dgm:pt modelId="{F231DDB5-B5D8-44C9-9397-44674EEBC447}" type="pres">
      <dgm:prSet presAssocID="{AF0ED899-3A33-404F-A90F-4FC3697A786D}" presName="node" presStyleLbl="node1" presStyleIdx="1" presStyleCnt="4">
        <dgm:presLayoutVars>
          <dgm:bulletEnabled val="1"/>
        </dgm:presLayoutVars>
      </dgm:prSet>
      <dgm:spPr/>
    </dgm:pt>
    <dgm:pt modelId="{8B8CF027-4823-45EE-805D-32F16AE80ED3}" type="pres">
      <dgm:prSet presAssocID="{B7420329-EEE1-4F18-BF5A-A710F9191F2A}" presName="sibTrans" presStyleLbl="sibTrans1D1" presStyleIdx="1" presStyleCnt="3"/>
      <dgm:spPr/>
    </dgm:pt>
    <dgm:pt modelId="{BFA14232-E6CF-4CAE-ADDC-3B18D78258F2}" type="pres">
      <dgm:prSet presAssocID="{B7420329-EEE1-4F18-BF5A-A710F9191F2A}" presName="connectorText" presStyleLbl="sibTrans1D1" presStyleIdx="1" presStyleCnt="3"/>
      <dgm:spPr/>
    </dgm:pt>
    <dgm:pt modelId="{76536838-8674-497A-A281-3E51C308B13D}" type="pres">
      <dgm:prSet presAssocID="{51B2A20F-0061-44C6-AE38-275C70112CB8}" presName="node" presStyleLbl="node1" presStyleIdx="2" presStyleCnt="4">
        <dgm:presLayoutVars>
          <dgm:bulletEnabled val="1"/>
        </dgm:presLayoutVars>
      </dgm:prSet>
      <dgm:spPr/>
    </dgm:pt>
    <dgm:pt modelId="{B27E2436-F172-462C-B883-5B0AA9D71D04}" type="pres">
      <dgm:prSet presAssocID="{B06C3639-229C-4D69-A4CF-90FF6C784195}" presName="sibTrans" presStyleLbl="sibTrans1D1" presStyleIdx="2" presStyleCnt="3"/>
      <dgm:spPr/>
    </dgm:pt>
    <dgm:pt modelId="{F794A337-1C33-4418-8051-C3A88870DBF6}" type="pres">
      <dgm:prSet presAssocID="{B06C3639-229C-4D69-A4CF-90FF6C784195}" presName="connectorText" presStyleLbl="sibTrans1D1" presStyleIdx="2" presStyleCnt="3"/>
      <dgm:spPr/>
    </dgm:pt>
    <dgm:pt modelId="{98A63A79-9556-46C2-884B-F3325453A29D}" type="pres">
      <dgm:prSet presAssocID="{47CA5D73-B533-4BDE-A8E8-E5F7DAE3CD05}" presName="node" presStyleLbl="node1" presStyleIdx="3" presStyleCnt="4">
        <dgm:presLayoutVars>
          <dgm:bulletEnabled val="1"/>
        </dgm:presLayoutVars>
      </dgm:prSet>
      <dgm:spPr/>
    </dgm:pt>
  </dgm:ptLst>
  <dgm:cxnLst>
    <dgm:cxn modelId="{D9EAF102-18DE-4C74-9FF4-46206F870658}" type="presOf" srcId="{47CA5D73-B533-4BDE-A8E8-E5F7DAE3CD05}" destId="{98A63A79-9556-46C2-884B-F3325453A29D}" srcOrd="0" destOrd="0" presId="urn:microsoft.com/office/officeart/2016/7/layout/RepeatingBendingProcessNew"/>
    <dgm:cxn modelId="{6EF85005-DF85-4411-8974-F94E331C2C31}" type="presOf" srcId="{27F4C4C2-F4DD-4D81-BA96-632CE373BCDF}" destId="{B1259886-FF49-4DF1-BD7E-EAEAEF17B7A8}" srcOrd="0" destOrd="0" presId="urn:microsoft.com/office/officeart/2016/7/layout/RepeatingBendingProcessNew"/>
    <dgm:cxn modelId="{009EA824-5F35-466A-821E-215602211525}" srcId="{1D3AE019-DD6C-484D-A74F-EDCED377DECA}" destId="{51B2A20F-0061-44C6-AE38-275C70112CB8}" srcOrd="2" destOrd="0" parTransId="{570E4FC5-DFB8-4DA0-95F7-84ED83356488}" sibTransId="{B06C3639-229C-4D69-A4CF-90FF6C784195}"/>
    <dgm:cxn modelId="{12195261-7081-46DB-B883-CA34BFAF2A80}" srcId="{1D3AE019-DD6C-484D-A74F-EDCED377DECA}" destId="{AF0ED899-3A33-404F-A90F-4FC3697A786D}" srcOrd="1" destOrd="0" parTransId="{75208582-352F-4256-9F6D-6119CDE88484}" sibTransId="{B7420329-EEE1-4F18-BF5A-A710F9191F2A}"/>
    <dgm:cxn modelId="{0C599461-AB2B-4364-9D2D-379F98E0EC8F}" type="presOf" srcId="{B7420329-EEE1-4F18-BF5A-A710F9191F2A}" destId="{8B8CF027-4823-45EE-805D-32F16AE80ED3}" srcOrd="0" destOrd="0" presId="urn:microsoft.com/office/officeart/2016/7/layout/RepeatingBendingProcessNew"/>
    <dgm:cxn modelId="{9EDFCA52-2782-40D9-ADD4-C3752555A5EA}" type="presOf" srcId="{AF0ED899-3A33-404F-A90F-4FC3697A786D}" destId="{F231DDB5-B5D8-44C9-9397-44674EEBC447}" srcOrd="0" destOrd="0" presId="urn:microsoft.com/office/officeart/2016/7/layout/RepeatingBendingProcessNew"/>
    <dgm:cxn modelId="{C7206C79-E1B4-4F0A-BACB-260A0EF12623}" type="presOf" srcId="{B06C3639-229C-4D69-A4CF-90FF6C784195}" destId="{B27E2436-F172-462C-B883-5B0AA9D71D04}" srcOrd="0" destOrd="0" presId="urn:microsoft.com/office/officeart/2016/7/layout/RepeatingBendingProcessNew"/>
    <dgm:cxn modelId="{83871784-FA69-494F-865A-70B041C6F063}" type="presOf" srcId="{51B2A20F-0061-44C6-AE38-275C70112CB8}" destId="{76536838-8674-497A-A281-3E51C308B13D}" srcOrd="0" destOrd="0" presId="urn:microsoft.com/office/officeart/2016/7/layout/RepeatingBendingProcessNew"/>
    <dgm:cxn modelId="{D6F95F87-C356-4134-B1FB-D0F1506C17A0}" type="presOf" srcId="{75D59D10-B4B2-443E-9012-A274AB004191}" destId="{D27B0835-1C4F-4422-96A0-54AFD96F9CD3}" srcOrd="0" destOrd="0" presId="urn:microsoft.com/office/officeart/2016/7/layout/RepeatingBendingProcessNew"/>
    <dgm:cxn modelId="{5E260D99-5109-4082-8FC1-EA531F032184}" type="presOf" srcId="{1D3AE019-DD6C-484D-A74F-EDCED377DECA}" destId="{EF035814-878C-41CA-8E63-AE892721ACF2}" srcOrd="0" destOrd="0" presId="urn:microsoft.com/office/officeart/2016/7/layout/RepeatingBendingProcessNew"/>
    <dgm:cxn modelId="{EAB68B99-F084-494A-A88C-7602148AF44C}" srcId="{1D3AE019-DD6C-484D-A74F-EDCED377DECA}" destId="{27F4C4C2-F4DD-4D81-BA96-632CE373BCDF}" srcOrd="0" destOrd="0" parTransId="{750BB217-A79F-4E72-AC2B-C4D7E0AE1566}" sibTransId="{75D59D10-B4B2-443E-9012-A274AB004191}"/>
    <dgm:cxn modelId="{1B6ED4B3-C620-4F61-A4B6-9718508DF987}" type="presOf" srcId="{75D59D10-B4B2-443E-9012-A274AB004191}" destId="{F72FB258-2CBB-4550-93DF-70FAFFC0D908}" srcOrd="1" destOrd="0" presId="urn:microsoft.com/office/officeart/2016/7/layout/RepeatingBendingProcessNew"/>
    <dgm:cxn modelId="{496A2FB6-1AF5-4614-863E-02FB09BD3C86}" type="presOf" srcId="{B7420329-EEE1-4F18-BF5A-A710F9191F2A}" destId="{BFA14232-E6CF-4CAE-ADDC-3B18D78258F2}" srcOrd="1" destOrd="0" presId="urn:microsoft.com/office/officeart/2016/7/layout/RepeatingBendingProcessNew"/>
    <dgm:cxn modelId="{77223CE5-60EE-4CC4-BB9E-2D9E05C83CAD}" type="presOf" srcId="{B06C3639-229C-4D69-A4CF-90FF6C784195}" destId="{F794A337-1C33-4418-8051-C3A88870DBF6}" srcOrd="1" destOrd="0" presId="urn:microsoft.com/office/officeart/2016/7/layout/RepeatingBendingProcessNew"/>
    <dgm:cxn modelId="{504685E5-4075-40B7-A06C-1B0EFA1852F5}" srcId="{1D3AE019-DD6C-484D-A74F-EDCED377DECA}" destId="{47CA5D73-B533-4BDE-A8E8-E5F7DAE3CD05}" srcOrd="3" destOrd="0" parTransId="{19687967-3C8F-40FB-A324-2A52FA0FF732}" sibTransId="{6A1BBABF-33BB-446C-912F-7EEE9285DBD3}"/>
    <dgm:cxn modelId="{27C0B682-FF44-40F9-9F57-F8391E571541}" type="presParOf" srcId="{EF035814-878C-41CA-8E63-AE892721ACF2}" destId="{B1259886-FF49-4DF1-BD7E-EAEAEF17B7A8}" srcOrd="0" destOrd="0" presId="urn:microsoft.com/office/officeart/2016/7/layout/RepeatingBendingProcessNew"/>
    <dgm:cxn modelId="{A04EF1D9-BAB4-4A8F-BE92-442045B13949}" type="presParOf" srcId="{EF035814-878C-41CA-8E63-AE892721ACF2}" destId="{D27B0835-1C4F-4422-96A0-54AFD96F9CD3}" srcOrd="1" destOrd="0" presId="urn:microsoft.com/office/officeart/2016/7/layout/RepeatingBendingProcessNew"/>
    <dgm:cxn modelId="{773E2D15-9CB6-499C-A8BE-5986BA2E00CE}" type="presParOf" srcId="{D27B0835-1C4F-4422-96A0-54AFD96F9CD3}" destId="{F72FB258-2CBB-4550-93DF-70FAFFC0D908}" srcOrd="0" destOrd="0" presId="urn:microsoft.com/office/officeart/2016/7/layout/RepeatingBendingProcessNew"/>
    <dgm:cxn modelId="{2FDCA0D6-3646-4D5B-A42B-F5D8711A2EE9}" type="presParOf" srcId="{EF035814-878C-41CA-8E63-AE892721ACF2}" destId="{F231DDB5-B5D8-44C9-9397-44674EEBC447}" srcOrd="2" destOrd="0" presId="urn:microsoft.com/office/officeart/2016/7/layout/RepeatingBendingProcessNew"/>
    <dgm:cxn modelId="{4674ADCE-AFE7-4EE9-BD3C-0ED2AC7187F1}" type="presParOf" srcId="{EF035814-878C-41CA-8E63-AE892721ACF2}" destId="{8B8CF027-4823-45EE-805D-32F16AE80ED3}" srcOrd="3" destOrd="0" presId="urn:microsoft.com/office/officeart/2016/7/layout/RepeatingBendingProcessNew"/>
    <dgm:cxn modelId="{B7A31F2B-53B9-4FF6-BFAE-6CD0739115E1}" type="presParOf" srcId="{8B8CF027-4823-45EE-805D-32F16AE80ED3}" destId="{BFA14232-E6CF-4CAE-ADDC-3B18D78258F2}" srcOrd="0" destOrd="0" presId="urn:microsoft.com/office/officeart/2016/7/layout/RepeatingBendingProcessNew"/>
    <dgm:cxn modelId="{54F35D5B-0DC6-4608-B645-9879A322B967}" type="presParOf" srcId="{EF035814-878C-41CA-8E63-AE892721ACF2}" destId="{76536838-8674-497A-A281-3E51C308B13D}" srcOrd="4" destOrd="0" presId="urn:microsoft.com/office/officeart/2016/7/layout/RepeatingBendingProcessNew"/>
    <dgm:cxn modelId="{D0D40CE8-16E8-4C2D-A839-678D30D1D775}" type="presParOf" srcId="{EF035814-878C-41CA-8E63-AE892721ACF2}" destId="{B27E2436-F172-462C-B883-5B0AA9D71D04}" srcOrd="5" destOrd="0" presId="urn:microsoft.com/office/officeart/2016/7/layout/RepeatingBendingProcessNew"/>
    <dgm:cxn modelId="{4D6EDF76-FEBA-4528-970A-04A545218638}" type="presParOf" srcId="{B27E2436-F172-462C-B883-5B0AA9D71D04}" destId="{F794A337-1C33-4418-8051-C3A88870DBF6}" srcOrd="0" destOrd="0" presId="urn:microsoft.com/office/officeart/2016/7/layout/RepeatingBendingProcessNew"/>
    <dgm:cxn modelId="{865C454B-2086-4931-82E0-1471906691DB}" type="presParOf" srcId="{EF035814-878C-41CA-8E63-AE892721ACF2}" destId="{98A63A79-9556-46C2-884B-F3325453A29D}" srcOrd="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FD5017-A833-4E70-A7F8-B2541E9E553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40F17E8-54CA-4C28-9A96-E9544B11A7AC}">
      <dgm:prSet/>
      <dgm:spPr/>
      <dgm:t>
        <a:bodyPr/>
        <a:lstStyle/>
        <a:p>
          <a:r>
            <a:rPr lang="en-US"/>
            <a:t>Periodically update fish tracking algorithms to improve detection accuracy.</a:t>
          </a:r>
        </a:p>
      </dgm:t>
    </dgm:pt>
    <dgm:pt modelId="{610C0CA1-66C1-423E-AA77-481153142C2E}" type="parTrans" cxnId="{37530DF2-3190-49F2-8BF6-9515AE8A4C3E}">
      <dgm:prSet/>
      <dgm:spPr/>
      <dgm:t>
        <a:bodyPr/>
        <a:lstStyle/>
        <a:p>
          <a:endParaRPr lang="en-US"/>
        </a:p>
      </dgm:t>
    </dgm:pt>
    <dgm:pt modelId="{ABFB7EAB-30D2-47F5-B688-9C25340EC045}" type="sibTrans" cxnId="{37530DF2-3190-49F2-8BF6-9515AE8A4C3E}">
      <dgm:prSet/>
      <dgm:spPr/>
      <dgm:t>
        <a:bodyPr/>
        <a:lstStyle/>
        <a:p>
          <a:endParaRPr lang="en-US"/>
        </a:p>
      </dgm:t>
    </dgm:pt>
    <dgm:pt modelId="{484DAB0C-33D4-4908-BD51-9CD99EF15681}">
      <dgm:prSet/>
      <dgm:spPr/>
      <dgm:t>
        <a:bodyPr/>
        <a:lstStyle/>
        <a:p>
          <a:r>
            <a:rPr lang="en-US"/>
            <a:t>Integrate redundancy by sampling overlapping video segments for higher entropy.</a:t>
          </a:r>
        </a:p>
      </dgm:t>
    </dgm:pt>
    <dgm:pt modelId="{D9E699C1-0DDE-4233-9F39-174628E88B8B}" type="parTrans" cxnId="{F4E24BA6-FE16-4D05-A095-9064EC81D5B8}">
      <dgm:prSet/>
      <dgm:spPr/>
      <dgm:t>
        <a:bodyPr/>
        <a:lstStyle/>
        <a:p>
          <a:endParaRPr lang="en-US"/>
        </a:p>
      </dgm:t>
    </dgm:pt>
    <dgm:pt modelId="{5D7A824E-1AB2-4F86-80B8-48D341B4CADA}" type="sibTrans" cxnId="{F4E24BA6-FE16-4D05-A095-9064EC81D5B8}">
      <dgm:prSet/>
      <dgm:spPr/>
      <dgm:t>
        <a:bodyPr/>
        <a:lstStyle/>
        <a:p>
          <a:endParaRPr lang="en-US"/>
        </a:p>
      </dgm:t>
    </dgm:pt>
    <dgm:pt modelId="{4D17050F-6015-4583-9913-40D6831C4273}">
      <dgm:prSet/>
      <dgm:spPr/>
      <dgm:t>
        <a:bodyPr/>
        <a:lstStyle/>
        <a:p>
          <a:r>
            <a:rPr lang="en-US"/>
            <a:t>Automate NIST randomness and entropy tests for regular compliance.</a:t>
          </a:r>
        </a:p>
      </dgm:t>
    </dgm:pt>
    <dgm:pt modelId="{04AE584F-CB29-4D18-AD9E-BC960817950E}" type="parTrans" cxnId="{7A04B2D3-D229-4B7B-845C-12B5CA73A327}">
      <dgm:prSet/>
      <dgm:spPr/>
      <dgm:t>
        <a:bodyPr/>
        <a:lstStyle/>
        <a:p>
          <a:endParaRPr lang="en-US"/>
        </a:p>
      </dgm:t>
    </dgm:pt>
    <dgm:pt modelId="{75A74270-F953-41E0-A162-D89C34C322AE}" type="sibTrans" cxnId="{7A04B2D3-D229-4B7B-845C-12B5CA73A327}">
      <dgm:prSet/>
      <dgm:spPr/>
      <dgm:t>
        <a:bodyPr/>
        <a:lstStyle/>
        <a:p>
          <a:endParaRPr lang="en-US"/>
        </a:p>
      </dgm:t>
    </dgm:pt>
    <dgm:pt modelId="{93AE3FCE-9A18-4411-8FA1-09AF9C210AD4}">
      <dgm:prSet/>
      <dgm:spPr/>
      <dgm:t>
        <a:bodyPr/>
        <a:lstStyle/>
        <a:p>
          <a:r>
            <a:rPr lang="en-US"/>
            <a:t>Implement real-time alerts when entropy metrics fall below secure thresholds.</a:t>
          </a:r>
        </a:p>
      </dgm:t>
    </dgm:pt>
    <dgm:pt modelId="{E2B7071A-93DC-4948-96D4-E2FE74099DD6}" type="parTrans" cxnId="{E49B958C-5728-4692-99B4-11275827C715}">
      <dgm:prSet/>
      <dgm:spPr/>
      <dgm:t>
        <a:bodyPr/>
        <a:lstStyle/>
        <a:p>
          <a:endParaRPr lang="en-US"/>
        </a:p>
      </dgm:t>
    </dgm:pt>
    <dgm:pt modelId="{F7468839-1029-4B1E-8D66-813DE1B65747}" type="sibTrans" cxnId="{E49B958C-5728-4692-99B4-11275827C715}">
      <dgm:prSet/>
      <dgm:spPr/>
      <dgm:t>
        <a:bodyPr/>
        <a:lstStyle/>
        <a:p>
          <a:endParaRPr lang="en-US"/>
        </a:p>
      </dgm:t>
    </dgm:pt>
    <dgm:pt modelId="{C8BD6EA1-0EDA-41C8-9D44-260E9A591CA1}" type="pres">
      <dgm:prSet presAssocID="{CCFD5017-A833-4E70-A7F8-B2541E9E5533}" presName="root" presStyleCnt="0">
        <dgm:presLayoutVars>
          <dgm:dir/>
          <dgm:resizeHandles val="exact"/>
        </dgm:presLayoutVars>
      </dgm:prSet>
      <dgm:spPr/>
    </dgm:pt>
    <dgm:pt modelId="{57467DB0-3B63-4B67-BDD1-9203F4F20D94}" type="pres">
      <dgm:prSet presAssocID="{C40F17E8-54CA-4C28-9A96-E9544B11A7AC}" presName="compNode" presStyleCnt="0"/>
      <dgm:spPr/>
    </dgm:pt>
    <dgm:pt modelId="{F696D98B-7E6C-44B7-A4B0-2AD00B56AE94}" type="pres">
      <dgm:prSet presAssocID="{C40F17E8-54CA-4C28-9A96-E9544B11A7AC}" presName="bgRect" presStyleLbl="bgShp" presStyleIdx="0" presStyleCnt="4"/>
      <dgm:spPr/>
    </dgm:pt>
    <dgm:pt modelId="{C0889F7F-11D1-4836-843E-563C7E955501}" type="pres">
      <dgm:prSet presAssocID="{C40F17E8-54CA-4C28-9A96-E9544B11A7A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sh"/>
        </a:ext>
      </dgm:extLst>
    </dgm:pt>
    <dgm:pt modelId="{1D68FE7C-7B69-460F-92E4-0EF02C3DB19B}" type="pres">
      <dgm:prSet presAssocID="{C40F17E8-54CA-4C28-9A96-E9544B11A7AC}" presName="spaceRect" presStyleCnt="0"/>
      <dgm:spPr/>
    </dgm:pt>
    <dgm:pt modelId="{DF46FA54-839D-49C8-BD4C-E1258A07FABD}" type="pres">
      <dgm:prSet presAssocID="{C40F17E8-54CA-4C28-9A96-E9544B11A7AC}" presName="parTx" presStyleLbl="revTx" presStyleIdx="0" presStyleCnt="4">
        <dgm:presLayoutVars>
          <dgm:chMax val="0"/>
          <dgm:chPref val="0"/>
        </dgm:presLayoutVars>
      </dgm:prSet>
      <dgm:spPr/>
    </dgm:pt>
    <dgm:pt modelId="{1165C97C-9AA9-4318-ADDD-366C44E82AB7}" type="pres">
      <dgm:prSet presAssocID="{ABFB7EAB-30D2-47F5-B688-9C25340EC045}" presName="sibTrans" presStyleCnt="0"/>
      <dgm:spPr/>
    </dgm:pt>
    <dgm:pt modelId="{FDC00C43-AC28-4A4A-AB2D-41178EFCEAD7}" type="pres">
      <dgm:prSet presAssocID="{484DAB0C-33D4-4908-BD51-9CD99EF15681}" presName="compNode" presStyleCnt="0"/>
      <dgm:spPr/>
    </dgm:pt>
    <dgm:pt modelId="{7B23B005-2799-46AA-B034-0EA286019CAC}" type="pres">
      <dgm:prSet presAssocID="{484DAB0C-33D4-4908-BD51-9CD99EF15681}" presName="bgRect" presStyleLbl="bgShp" presStyleIdx="1" presStyleCnt="4"/>
      <dgm:spPr/>
    </dgm:pt>
    <dgm:pt modelId="{DF2D01CA-D6EC-4AEE-98FF-9F045E1C4F5B}" type="pres">
      <dgm:prSet presAssocID="{484DAB0C-33D4-4908-BD51-9CD99EF1568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D659EC65-96BC-4C8C-80E4-33862C542C4A}" type="pres">
      <dgm:prSet presAssocID="{484DAB0C-33D4-4908-BD51-9CD99EF15681}" presName="spaceRect" presStyleCnt="0"/>
      <dgm:spPr/>
    </dgm:pt>
    <dgm:pt modelId="{1B7FC9C4-5460-4B2A-9883-E5781E18D1DB}" type="pres">
      <dgm:prSet presAssocID="{484DAB0C-33D4-4908-BD51-9CD99EF15681}" presName="parTx" presStyleLbl="revTx" presStyleIdx="1" presStyleCnt="4">
        <dgm:presLayoutVars>
          <dgm:chMax val="0"/>
          <dgm:chPref val="0"/>
        </dgm:presLayoutVars>
      </dgm:prSet>
      <dgm:spPr/>
    </dgm:pt>
    <dgm:pt modelId="{F002A343-C6DE-4FB1-8FAA-38F81AE9CF20}" type="pres">
      <dgm:prSet presAssocID="{5D7A824E-1AB2-4F86-80B8-48D341B4CADA}" presName="sibTrans" presStyleCnt="0"/>
      <dgm:spPr/>
    </dgm:pt>
    <dgm:pt modelId="{3BB711B4-F617-40F3-90EC-189F8357D8C8}" type="pres">
      <dgm:prSet presAssocID="{4D17050F-6015-4583-9913-40D6831C4273}" presName="compNode" presStyleCnt="0"/>
      <dgm:spPr/>
    </dgm:pt>
    <dgm:pt modelId="{5346958F-C998-4398-B0F3-05DD38AA8579}" type="pres">
      <dgm:prSet presAssocID="{4D17050F-6015-4583-9913-40D6831C4273}" presName="bgRect" presStyleLbl="bgShp" presStyleIdx="2" presStyleCnt="4"/>
      <dgm:spPr/>
    </dgm:pt>
    <dgm:pt modelId="{9052EE40-42A7-4A1F-A05D-AB58CE794188}" type="pres">
      <dgm:prSet presAssocID="{4D17050F-6015-4583-9913-40D6831C427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A97D9BB8-3B7F-41C9-8414-C3CDB1F56E81}" type="pres">
      <dgm:prSet presAssocID="{4D17050F-6015-4583-9913-40D6831C4273}" presName="spaceRect" presStyleCnt="0"/>
      <dgm:spPr/>
    </dgm:pt>
    <dgm:pt modelId="{1A24C55F-38B2-44D5-9A48-55A398AAE424}" type="pres">
      <dgm:prSet presAssocID="{4D17050F-6015-4583-9913-40D6831C4273}" presName="parTx" presStyleLbl="revTx" presStyleIdx="2" presStyleCnt="4">
        <dgm:presLayoutVars>
          <dgm:chMax val="0"/>
          <dgm:chPref val="0"/>
        </dgm:presLayoutVars>
      </dgm:prSet>
      <dgm:spPr/>
    </dgm:pt>
    <dgm:pt modelId="{0DD9E95B-11F4-43F3-B8A8-055F522390F3}" type="pres">
      <dgm:prSet presAssocID="{75A74270-F953-41E0-A162-D89C34C322AE}" presName="sibTrans" presStyleCnt="0"/>
      <dgm:spPr/>
    </dgm:pt>
    <dgm:pt modelId="{D660E75D-2EC3-4FB8-B813-D270C57ABEE1}" type="pres">
      <dgm:prSet presAssocID="{93AE3FCE-9A18-4411-8FA1-09AF9C210AD4}" presName="compNode" presStyleCnt="0"/>
      <dgm:spPr/>
    </dgm:pt>
    <dgm:pt modelId="{24A4EFFB-C0AF-43A1-B30D-2E67420648BA}" type="pres">
      <dgm:prSet presAssocID="{93AE3FCE-9A18-4411-8FA1-09AF9C210AD4}" presName="bgRect" presStyleLbl="bgShp" presStyleIdx="3" presStyleCnt="4"/>
      <dgm:spPr/>
    </dgm:pt>
    <dgm:pt modelId="{9823DCA9-6E57-4163-B618-2BC3FD419C3A}" type="pres">
      <dgm:prSet presAssocID="{93AE3FCE-9A18-4411-8FA1-09AF9C210AD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uge"/>
        </a:ext>
      </dgm:extLst>
    </dgm:pt>
    <dgm:pt modelId="{2A452508-CBBA-4FAD-9ADC-BA69533853B6}" type="pres">
      <dgm:prSet presAssocID="{93AE3FCE-9A18-4411-8FA1-09AF9C210AD4}" presName="spaceRect" presStyleCnt="0"/>
      <dgm:spPr/>
    </dgm:pt>
    <dgm:pt modelId="{FD4D0F68-01D1-4004-B45D-48A179052847}" type="pres">
      <dgm:prSet presAssocID="{93AE3FCE-9A18-4411-8FA1-09AF9C210AD4}" presName="parTx" presStyleLbl="revTx" presStyleIdx="3" presStyleCnt="4">
        <dgm:presLayoutVars>
          <dgm:chMax val="0"/>
          <dgm:chPref val="0"/>
        </dgm:presLayoutVars>
      </dgm:prSet>
      <dgm:spPr/>
    </dgm:pt>
  </dgm:ptLst>
  <dgm:cxnLst>
    <dgm:cxn modelId="{F7EF7017-9FF0-4D79-8CB3-0D46BFE2AE4D}" type="presOf" srcId="{4D17050F-6015-4583-9913-40D6831C4273}" destId="{1A24C55F-38B2-44D5-9A48-55A398AAE424}" srcOrd="0" destOrd="0" presId="urn:microsoft.com/office/officeart/2018/2/layout/IconVerticalSolidList"/>
    <dgm:cxn modelId="{E5081C3A-B1AA-47C0-8CCC-86C0F67B2CF8}" type="presOf" srcId="{C40F17E8-54CA-4C28-9A96-E9544B11A7AC}" destId="{DF46FA54-839D-49C8-BD4C-E1258A07FABD}" srcOrd="0" destOrd="0" presId="urn:microsoft.com/office/officeart/2018/2/layout/IconVerticalSolidList"/>
    <dgm:cxn modelId="{513AC754-6A4A-42C1-957C-EBD29FE47847}" type="presOf" srcId="{484DAB0C-33D4-4908-BD51-9CD99EF15681}" destId="{1B7FC9C4-5460-4B2A-9883-E5781E18D1DB}" srcOrd="0" destOrd="0" presId="urn:microsoft.com/office/officeart/2018/2/layout/IconVerticalSolidList"/>
    <dgm:cxn modelId="{62EB6556-4F49-4F01-A511-67E31114DC4D}" type="presOf" srcId="{93AE3FCE-9A18-4411-8FA1-09AF9C210AD4}" destId="{FD4D0F68-01D1-4004-B45D-48A179052847}" srcOrd="0" destOrd="0" presId="urn:microsoft.com/office/officeart/2018/2/layout/IconVerticalSolidList"/>
    <dgm:cxn modelId="{E49B958C-5728-4692-99B4-11275827C715}" srcId="{CCFD5017-A833-4E70-A7F8-B2541E9E5533}" destId="{93AE3FCE-9A18-4411-8FA1-09AF9C210AD4}" srcOrd="3" destOrd="0" parTransId="{E2B7071A-93DC-4948-96D4-E2FE74099DD6}" sibTransId="{F7468839-1029-4B1E-8D66-813DE1B65747}"/>
    <dgm:cxn modelId="{F060519E-7037-4305-A216-8D2D92640446}" type="presOf" srcId="{CCFD5017-A833-4E70-A7F8-B2541E9E5533}" destId="{C8BD6EA1-0EDA-41C8-9D44-260E9A591CA1}" srcOrd="0" destOrd="0" presId="urn:microsoft.com/office/officeart/2018/2/layout/IconVerticalSolidList"/>
    <dgm:cxn modelId="{F4E24BA6-FE16-4D05-A095-9064EC81D5B8}" srcId="{CCFD5017-A833-4E70-A7F8-B2541E9E5533}" destId="{484DAB0C-33D4-4908-BD51-9CD99EF15681}" srcOrd="1" destOrd="0" parTransId="{D9E699C1-0DDE-4233-9F39-174628E88B8B}" sibTransId="{5D7A824E-1AB2-4F86-80B8-48D341B4CADA}"/>
    <dgm:cxn modelId="{7A04B2D3-D229-4B7B-845C-12B5CA73A327}" srcId="{CCFD5017-A833-4E70-A7F8-B2541E9E5533}" destId="{4D17050F-6015-4583-9913-40D6831C4273}" srcOrd="2" destOrd="0" parTransId="{04AE584F-CB29-4D18-AD9E-BC960817950E}" sibTransId="{75A74270-F953-41E0-A162-D89C34C322AE}"/>
    <dgm:cxn modelId="{37530DF2-3190-49F2-8BF6-9515AE8A4C3E}" srcId="{CCFD5017-A833-4E70-A7F8-B2541E9E5533}" destId="{C40F17E8-54CA-4C28-9A96-E9544B11A7AC}" srcOrd="0" destOrd="0" parTransId="{610C0CA1-66C1-423E-AA77-481153142C2E}" sibTransId="{ABFB7EAB-30D2-47F5-B688-9C25340EC045}"/>
    <dgm:cxn modelId="{E3554D89-5F9C-48B7-84CA-FD56508C5D3E}" type="presParOf" srcId="{C8BD6EA1-0EDA-41C8-9D44-260E9A591CA1}" destId="{57467DB0-3B63-4B67-BDD1-9203F4F20D94}" srcOrd="0" destOrd="0" presId="urn:microsoft.com/office/officeart/2018/2/layout/IconVerticalSolidList"/>
    <dgm:cxn modelId="{D889CE26-2DD7-4AFC-B8E3-3E7AB2368DEB}" type="presParOf" srcId="{57467DB0-3B63-4B67-BDD1-9203F4F20D94}" destId="{F696D98B-7E6C-44B7-A4B0-2AD00B56AE94}" srcOrd="0" destOrd="0" presId="urn:microsoft.com/office/officeart/2018/2/layout/IconVerticalSolidList"/>
    <dgm:cxn modelId="{638BEEBC-708D-475A-92B8-4E403CB0700A}" type="presParOf" srcId="{57467DB0-3B63-4B67-BDD1-9203F4F20D94}" destId="{C0889F7F-11D1-4836-843E-563C7E955501}" srcOrd="1" destOrd="0" presId="urn:microsoft.com/office/officeart/2018/2/layout/IconVerticalSolidList"/>
    <dgm:cxn modelId="{F4D0D025-1A71-4505-9983-C08388B90F98}" type="presParOf" srcId="{57467DB0-3B63-4B67-BDD1-9203F4F20D94}" destId="{1D68FE7C-7B69-460F-92E4-0EF02C3DB19B}" srcOrd="2" destOrd="0" presId="urn:microsoft.com/office/officeart/2018/2/layout/IconVerticalSolidList"/>
    <dgm:cxn modelId="{32A1DB6D-C560-4221-B968-F36BF7BCB071}" type="presParOf" srcId="{57467DB0-3B63-4B67-BDD1-9203F4F20D94}" destId="{DF46FA54-839D-49C8-BD4C-E1258A07FABD}" srcOrd="3" destOrd="0" presId="urn:microsoft.com/office/officeart/2018/2/layout/IconVerticalSolidList"/>
    <dgm:cxn modelId="{99D855B6-F536-4012-B796-F412114F2782}" type="presParOf" srcId="{C8BD6EA1-0EDA-41C8-9D44-260E9A591CA1}" destId="{1165C97C-9AA9-4318-ADDD-366C44E82AB7}" srcOrd="1" destOrd="0" presId="urn:microsoft.com/office/officeart/2018/2/layout/IconVerticalSolidList"/>
    <dgm:cxn modelId="{6E1685E5-7924-43ED-8066-F6DBC43AC07F}" type="presParOf" srcId="{C8BD6EA1-0EDA-41C8-9D44-260E9A591CA1}" destId="{FDC00C43-AC28-4A4A-AB2D-41178EFCEAD7}" srcOrd="2" destOrd="0" presId="urn:microsoft.com/office/officeart/2018/2/layout/IconVerticalSolidList"/>
    <dgm:cxn modelId="{DE42FF40-1431-4E96-B0ED-29AC5CD8CF4B}" type="presParOf" srcId="{FDC00C43-AC28-4A4A-AB2D-41178EFCEAD7}" destId="{7B23B005-2799-46AA-B034-0EA286019CAC}" srcOrd="0" destOrd="0" presId="urn:microsoft.com/office/officeart/2018/2/layout/IconVerticalSolidList"/>
    <dgm:cxn modelId="{922B4436-9C4B-4B1B-B48F-62DA74ED0F8C}" type="presParOf" srcId="{FDC00C43-AC28-4A4A-AB2D-41178EFCEAD7}" destId="{DF2D01CA-D6EC-4AEE-98FF-9F045E1C4F5B}" srcOrd="1" destOrd="0" presId="urn:microsoft.com/office/officeart/2018/2/layout/IconVerticalSolidList"/>
    <dgm:cxn modelId="{ABE7DEDF-59D2-463C-B70A-979644C51131}" type="presParOf" srcId="{FDC00C43-AC28-4A4A-AB2D-41178EFCEAD7}" destId="{D659EC65-96BC-4C8C-80E4-33862C542C4A}" srcOrd="2" destOrd="0" presId="urn:microsoft.com/office/officeart/2018/2/layout/IconVerticalSolidList"/>
    <dgm:cxn modelId="{B69ACC4C-A0BE-41C2-B72F-D86D5D2BF624}" type="presParOf" srcId="{FDC00C43-AC28-4A4A-AB2D-41178EFCEAD7}" destId="{1B7FC9C4-5460-4B2A-9883-E5781E18D1DB}" srcOrd="3" destOrd="0" presId="urn:microsoft.com/office/officeart/2018/2/layout/IconVerticalSolidList"/>
    <dgm:cxn modelId="{FCD85B73-392E-405E-8BC8-5943DD31136C}" type="presParOf" srcId="{C8BD6EA1-0EDA-41C8-9D44-260E9A591CA1}" destId="{F002A343-C6DE-4FB1-8FAA-38F81AE9CF20}" srcOrd="3" destOrd="0" presId="urn:microsoft.com/office/officeart/2018/2/layout/IconVerticalSolidList"/>
    <dgm:cxn modelId="{3B81037A-7402-4D60-A9E2-3DDB01D6236B}" type="presParOf" srcId="{C8BD6EA1-0EDA-41C8-9D44-260E9A591CA1}" destId="{3BB711B4-F617-40F3-90EC-189F8357D8C8}" srcOrd="4" destOrd="0" presId="urn:microsoft.com/office/officeart/2018/2/layout/IconVerticalSolidList"/>
    <dgm:cxn modelId="{FFE522A2-9670-4030-8E39-BC48F82E05EF}" type="presParOf" srcId="{3BB711B4-F617-40F3-90EC-189F8357D8C8}" destId="{5346958F-C998-4398-B0F3-05DD38AA8579}" srcOrd="0" destOrd="0" presId="urn:microsoft.com/office/officeart/2018/2/layout/IconVerticalSolidList"/>
    <dgm:cxn modelId="{9D395DFA-04BC-4B0D-892B-817A5A9D5060}" type="presParOf" srcId="{3BB711B4-F617-40F3-90EC-189F8357D8C8}" destId="{9052EE40-42A7-4A1F-A05D-AB58CE794188}" srcOrd="1" destOrd="0" presId="urn:microsoft.com/office/officeart/2018/2/layout/IconVerticalSolidList"/>
    <dgm:cxn modelId="{FD326B6B-C42F-40D5-ABD6-74BCD7C96C76}" type="presParOf" srcId="{3BB711B4-F617-40F3-90EC-189F8357D8C8}" destId="{A97D9BB8-3B7F-41C9-8414-C3CDB1F56E81}" srcOrd="2" destOrd="0" presId="urn:microsoft.com/office/officeart/2018/2/layout/IconVerticalSolidList"/>
    <dgm:cxn modelId="{6B36A39C-9172-426B-8CF9-E0A903AE4D81}" type="presParOf" srcId="{3BB711B4-F617-40F3-90EC-189F8357D8C8}" destId="{1A24C55F-38B2-44D5-9A48-55A398AAE424}" srcOrd="3" destOrd="0" presId="urn:microsoft.com/office/officeart/2018/2/layout/IconVerticalSolidList"/>
    <dgm:cxn modelId="{7392771D-317B-475F-9EB7-2DA07AD40C03}" type="presParOf" srcId="{C8BD6EA1-0EDA-41C8-9D44-260E9A591CA1}" destId="{0DD9E95B-11F4-43F3-B8A8-055F522390F3}" srcOrd="5" destOrd="0" presId="urn:microsoft.com/office/officeart/2018/2/layout/IconVerticalSolidList"/>
    <dgm:cxn modelId="{9E3EDB8B-DA03-4126-BD2A-5729B31133D2}" type="presParOf" srcId="{C8BD6EA1-0EDA-41C8-9D44-260E9A591CA1}" destId="{D660E75D-2EC3-4FB8-B813-D270C57ABEE1}" srcOrd="6" destOrd="0" presId="urn:microsoft.com/office/officeart/2018/2/layout/IconVerticalSolidList"/>
    <dgm:cxn modelId="{C59233F1-195D-4576-9C03-22E2FA30CB0B}" type="presParOf" srcId="{D660E75D-2EC3-4FB8-B813-D270C57ABEE1}" destId="{24A4EFFB-C0AF-43A1-B30D-2E67420648BA}" srcOrd="0" destOrd="0" presId="urn:microsoft.com/office/officeart/2018/2/layout/IconVerticalSolidList"/>
    <dgm:cxn modelId="{8D263757-E28D-4031-A467-E47BC4D9AF1B}" type="presParOf" srcId="{D660E75D-2EC3-4FB8-B813-D270C57ABEE1}" destId="{9823DCA9-6E57-4163-B618-2BC3FD419C3A}" srcOrd="1" destOrd="0" presId="urn:microsoft.com/office/officeart/2018/2/layout/IconVerticalSolidList"/>
    <dgm:cxn modelId="{A10E14E7-6525-40A3-A376-72B3C44215C8}" type="presParOf" srcId="{D660E75D-2EC3-4FB8-B813-D270C57ABEE1}" destId="{2A452508-CBBA-4FAD-9ADC-BA69533853B6}" srcOrd="2" destOrd="0" presId="urn:microsoft.com/office/officeart/2018/2/layout/IconVerticalSolidList"/>
    <dgm:cxn modelId="{694AC332-989E-4ECF-B32B-DA883B0BF02B}" type="presParOf" srcId="{D660E75D-2EC3-4FB8-B813-D270C57ABEE1}" destId="{FD4D0F68-01D1-4004-B45D-48A17905284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42C2E-A61D-4F21-BE0D-48EC423434D9}">
      <dsp:nvSpPr>
        <dsp:cNvPr id="0" name=""/>
        <dsp:cNvSpPr/>
      </dsp:nvSpPr>
      <dsp:spPr>
        <a:xfrm>
          <a:off x="0" y="3184"/>
          <a:ext cx="10517605" cy="67834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C9A276-24F3-4628-B63B-EDD4737C7345}">
      <dsp:nvSpPr>
        <dsp:cNvPr id="0" name=""/>
        <dsp:cNvSpPr/>
      </dsp:nvSpPr>
      <dsp:spPr>
        <a:xfrm>
          <a:off x="205199" y="155812"/>
          <a:ext cx="373089" cy="3730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69547B-7058-46C8-984A-CA4E8A0BDD36}">
      <dsp:nvSpPr>
        <dsp:cNvPr id="0" name=""/>
        <dsp:cNvSpPr/>
      </dsp:nvSpPr>
      <dsp:spPr>
        <a:xfrm>
          <a:off x="783488" y="3184"/>
          <a:ext cx="9734116" cy="678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91" tIns="71791" rIns="71791" bIns="71791" numCol="1" spcCol="1270" anchor="ctr" anchorCtr="0">
          <a:noAutofit/>
        </a:bodyPr>
        <a:lstStyle/>
        <a:p>
          <a:pPr marL="0" lvl="0" indent="0" algn="l" defTabSz="755650">
            <a:lnSpc>
              <a:spcPct val="100000"/>
            </a:lnSpc>
            <a:spcBef>
              <a:spcPct val="0"/>
            </a:spcBef>
            <a:spcAft>
              <a:spcPct val="35000"/>
            </a:spcAft>
            <a:buNone/>
          </a:pPr>
          <a:r>
            <a:rPr lang="en-US" sz="1700" kern="1200"/>
            <a:t>Develop a True Random Number Generator (TRNG) using fish movements in a live aquarium feed as the entropy source.</a:t>
          </a:r>
        </a:p>
      </dsp:txBody>
      <dsp:txXfrm>
        <a:off x="783488" y="3184"/>
        <a:ext cx="9734116" cy="678344"/>
      </dsp:txXfrm>
    </dsp:sp>
    <dsp:sp modelId="{16FF4D84-F05B-4A4E-A4D7-244F60C3BAB9}">
      <dsp:nvSpPr>
        <dsp:cNvPr id="0" name=""/>
        <dsp:cNvSpPr/>
      </dsp:nvSpPr>
      <dsp:spPr>
        <a:xfrm>
          <a:off x="0" y="851115"/>
          <a:ext cx="10517605" cy="67834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A4D35E-F966-492B-831A-2094A3C8C6A1}">
      <dsp:nvSpPr>
        <dsp:cNvPr id="0" name=""/>
        <dsp:cNvSpPr/>
      </dsp:nvSpPr>
      <dsp:spPr>
        <a:xfrm>
          <a:off x="205199" y="1003742"/>
          <a:ext cx="373089" cy="3730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A3DED3-7F46-499A-B3F9-C3AD926BF2D8}">
      <dsp:nvSpPr>
        <dsp:cNvPr id="0" name=""/>
        <dsp:cNvSpPr/>
      </dsp:nvSpPr>
      <dsp:spPr>
        <a:xfrm>
          <a:off x="783488" y="851115"/>
          <a:ext cx="9734116" cy="678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91" tIns="71791" rIns="71791" bIns="71791" numCol="1" spcCol="1270" anchor="ctr" anchorCtr="0">
          <a:noAutofit/>
        </a:bodyPr>
        <a:lstStyle/>
        <a:p>
          <a:pPr marL="0" lvl="0" indent="0" algn="l" defTabSz="755650">
            <a:lnSpc>
              <a:spcPct val="100000"/>
            </a:lnSpc>
            <a:spcBef>
              <a:spcPct val="0"/>
            </a:spcBef>
            <a:spcAft>
              <a:spcPct val="35000"/>
            </a:spcAft>
            <a:buNone/>
          </a:pPr>
          <a:r>
            <a:rPr lang="en-US" sz="1700" kern="1200"/>
            <a:t>Capture and process live video frames to extract unpredictable patterns from fish behavior (speed, direction, collisions, ripples).</a:t>
          </a:r>
        </a:p>
      </dsp:txBody>
      <dsp:txXfrm>
        <a:off x="783488" y="851115"/>
        <a:ext cx="9734116" cy="678344"/>
      </dsp:txXfrm>
    </dsp:sp>
    <dsp:sp modelId="{59D41320-35C1-47C1-A0F7-C9FFFC369A43}">
      <dsp:nvSpPr>
        <dsp:cNvPr id="0" name=""/>
        <dsp:cNvSpPr/>
      </dsp:nvSpPr>
      <dsp:spPr>
        <a:xfrm>
          <a:off x="0" y="1699046"/>
          <a:ext cx="10517605" cy="67834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38FA10-F861-47A7-8087-B8B8DCD371BF}">
      <dsp:nvSpPr>
        <dsp:cNvPr id="0" name=""/>
        <dsp:cNvSpPr/>
      </dsp:nvSpPr>
      <dsp:spPr>
        <a:xfrm>
          <a:off x="205199" y="1851673"/>
          <a:ext cx="373089" cy="3730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6A9308-52F7-4E52-BD3B-F5903C56C45B}">
      <dsp:nvSpPr>
        <dsp:cNvPr id="0" name=""/>
        <dsp:cNvSpPr/>
      </dsp:nvSpPr>
      <dsp:spPr>
        <a:xfrm>
          <a:off x="783488" y="1699046"/>
          <a:ext cx="9734116" cy="678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91" tIns="71791" rIns="71791" bIns="71791" numCol="1" spcCol="1270" anchor="ctr" anchorCtr="0">
          <a:noAutofit/>
        </a:bodyPr>
        <a:lstStyle/>
        <a:p>
          <a:pPr marL="0" lvl="0" indent="0" algn="l" defTabSz="755650">
            <a:lnSpc>
              <a:spcPct val="100000"/>
            </a:lnSpc>
            <a:spcBef>
              <a:spcPct val="0"/>
            </a:spcBef>
            <a:spcAft>
              <a:spcPct val="35000"/>
            </a:spcAft>
            <a:buNone/>
          </a:pPr>
          <a:r>
            <a:rPr lang="en-US" sz="1700" kern="1200"/>
            <a:t>Convert raw entropy into usable randomness through statistical conditioning (e.g., hashing, whitening).</a:t>
          </a:r>
        </a:p>
      </dsp:txBody>
      <dsp:txXfrm>
        <a:off x="783488" y="1699046"/>
        <a:ext cx="9734116" cy="678344"/>
      </dsp:txXfrm>
    </dsp:sp>
    <dsp:sp modelId="{E72D591C-FD5C-4D53-BD74-76F240AA6B0D}">
      <dsp:nvSpPr>
        <dsp:cNvPr id="0" name=""/>
        <dsp:cNvSpPr/>
      </dsp:nvSpPr>
      <dsp:spPr>
        <a:xfrm>
          <a:off x="0" y="2546976"/>
          <a:ext cx="10517605" cy="67834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B80938-CD17-4BD8-A722-C1F41C563C09}">
      <dsp:nvSpPr>
        <dsp:cNvPr id="0" name=""/>
        <dsp:cNvSpPr/>
      </dsp:nvSpPr>
      <dsp:spPr>
        <a:xfrm>
          <a:off x="205199" y="2699604"/>
          <a:ext cx="373089" cy="3730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0631A8-3491-4035-B268-9BBFF9609774}">
      <dsp:nvSpPr>
        <dsp:cNvPr id="0" name=""/>
        <dsp:cNvSpPr/>
      </dsp:nvSpPr>
      <dsp:spPr>
        <a:xfrm>
          <a:off x="783488" y="2546976"/>
          <a:ext cx="9734116" cy="678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91" tIns="71791" rIns="71791" bIns="71791" numCol="1" spcCol="1270" anchor="ctr" anchorCtr="0">
          <a:noAutofit/>
        </a:bodyPr>
        <a:lstStyle/>
        <a:p>
          <a:pPr marL="0" lvl="0" indent="0" algn="l" defTabSz="755650">
            <a:lnSpc>
              <a:spcPct val="100000"/>
            </a:lnSpc>
            <a:spcBef>
              <a:spcPct val="0"/>
            </a:spcBef>
            <a:spcAft>
              <a:spcPct val="35000"/>
            </a:spcAft>
            <a:buNone/>
          </a:pPr>
          <a:r>
            <a:rPr lang="en-US" sz="1700" kern="1200"/>
            <a:t>Validate output randomness using NIST SP 800-22 tests, focusing on uniformity, independence, and unpredictability.</a:t>
          </a:r>
        </a:p>
      </dsp:txBody>
      <dsp:txXfrm>
        <a:off x="783488" y="2546976"/>
        <a:ext cx="9734116" cy="678344"/>
      </dsp:txXfrm>
    </dsp:sp>
    <dsp:sp modelId="{C9F8771D-24C4-4112-AA23-4A30C4805212}">
      <dsp:nvSpPr>
        <dsp:cNvPr id="0" name=""/>
        <dsp:cNvSpPr/>
      </dsp:nvSpPr>
      <dsp:spPr>
        <a:xfrm>
          <a:off x="0" y="3394907"/>
          <a:ext cx="10517605" cy="67834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6927B0-90C1-44D3-9479-A47496408BB1}">
      <dsp:nvSpPr>
        <dsp:cNvPr id="0" name=""/>
        <dsp:cNvSpPr/>
      </dsp:nvSpPr>
      <dsp:spPr>
        <a:xfrm>
          <a:off x="205199" y="3547535"/>
          <a:ext cx="373089" cy="3730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100909-7BE6-44C4-957E-CA21E5318EB0}">
      <dsp:nvSpPr>
        <dsp:cNvPr id="0" name=""/>
        <dsp:cNvSpPr/>
      </dsp:nvSpPr>
      <dsp:spPr>
        <a:xfrm>
          <a:off x="783488" y="3394907"/>
          <a:ext cx="9734116" cy="678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91" tIns="71791" rIns="71791" bIns="71791" numCol="1" spcCol="1270" anchor="ctr" anchorCtr="0">
          <a:noAutofit/>
        </a:bodyPr>
        <a:lstStyle/>
        <a:p>
          <a:pPr marL="0" lvl="0" indent="0" algn="l" defTabSz="755650">
            <a:lnSpc>
              <a:spcPct val="100000"/>
            </a:lnSpc>
            <a:spcBef>
              <a:spcPct val="0"/>
            </a:spcBef>
            <a:spcAft>
              <a:spcPct val="35000"/>
            </a:spcAft>
            <a:buNone/>
          </a:pPr>
          <a:r>
            <a:rPr lang="en-US" sz="1700" kern="1200"/>
            <a:t>Goal: Provide a proof-of-concept TRNG that demonstrates how natural, biological systems can enhance cryptographic security.</a:t>
          </a:r>
        </a:p>
      </dsp:txBody>
      <dsp:txXfrm>
        <a:off x="783488" y="3394907"/>
        <a:ext cx="9734116" cy="6783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1A793-9A53-4830-A1DD-F25FB47C2607}">
      <dsp:nvSpPr>
        <dsp:cNvPr id="0" name=""/>
        <dsp:cNvSpPr/>
      </dsp:nvSpPr>
      <dsp:spPr>
        <a:xfrm>
          <a:off x="0" y="2044"/>
          <a:ext cx="7485718" cy="10362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0EC29D-2862-45CA-AC77-69A53E33F102}">
      <dsp:nvSpPr>
        <dsp:cNvPr id="0" name=""/>
        <dsp:cNvSpPr/>
      </dsp:nvSpPr>
      <dsp:spPr>
        <a:xfrm>
          <a:off x="313468" y="235202"/>
          <a:ext cx="569942" cy="5699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909798-DFE4-44BE-A36A-A64EA56AD36C}">
      <dsp:nvSpPr>
        <dsp:cNvPr id="0" name=""/>
        <dsp:cNvSpPr/>
      </dsp:nvSpPr>
      <dsp:spPr>
        <a:xfrm>
          <a:off x="1196878" y="2044"/>
          <a:ext cx="6288839" cy="1036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71" tIns="109671" rIns="109671" bIns="109671" numCol="1" spcCol="1270" anchor="ctr" anchorCtr="0">
          <a:noAutofit/>
        </a:bodyPr>
        <a:lstStyle/>
        <a:p>
          <a:pPr marL="0" lvl="0" indent="0" algn="l" defTabSz="755650">
            <a:lnSpc>
              <a:spcPct val="100000"/>
            </a:lnSpc>
            <a:spcBef>
              <a:spcPct val="0"/>
            </a:spcBef>
            <a:spcAft>
              <a:spcPct val="35000"/>
            </a:spcAft>
            <a:buNone/>
          </a:pPr>
          <a:r>
            <a:rPr lang="en-US" sz="1700" b="1" kern="1200"/>
            <a:t>Cryptography:</a:t>
          </a:r>
          <a:r>
            <a:rPr lang="en-US" sz="1700" kern="1200"/>
            <a:t> Random keys, nonces, and salts must be unpredictable; TRNG ensures resistance against brute force and key recovery attacks.</a:t>
          </a:r>
        </a:p>
      </dsp:txBody>
      <dsp:txXfrm>
        <a:off x="1196878" y="2044"/>
        <a:ext cx="6288839" cy="1036258"/>
      </dsp:txXfrm>
    </dsp:sp>
    <dsp:sp modelId="{FCE02B49-E91D-4006-807F-62153A710DFA}">
      <dsp:nvSpPr>
        <dsp:cNvPr id="0" name=""/>
        <dsp:cNvSpPr/>
      </dsp:nvSpPr>
      <dsp:spPr>
        <a:xfrm>
          <a:off x="0" y="1297367"/>
          <a:ext cx="7485718" cy="10362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8B25FF-7C40-4E45-84C5-8DF32737B992}">
      <dsp:nvSpPr>
        <dsp:cNvPr id="0" name=""/>
        <dsp:cNvSpPr/>
      </dsp:nvSpPr>
      <dsp:spPr>
        <a:xfrm>
          <a:off x="313468" y="1530526"/>
          <a:ext cx="569942" cy="5699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768F44-4286-4F73-86F8-54219AD8B8FF}">
      <dsp:nvSpPr>
        <dsp:cNvPr id="0" name=""/>
        <dsp:cNvSpPr/>
      </dsp:nvSpPr>
      <dsp:spPr>
        <a:xfrm>
          <a:off x="1196878" y="1297367"/>
          <a:ext cx="6288839" cy="1036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71" tIns="109671" rIns="109671" bIns="109671" numCol="1" spcCol="1270" anchor="ctr" anchorCtr="0">
          <a:noAutofit/>
        </a:bodyPr>
        <a:lstStyle/>
        <a:p>
          <a:pPr marL="0" lvl="0" indent="0" algn="l" defTabSz="755650">
            <a:lnSpc>
              <a:spcPct val="100000"/>
            </a:lnSpc>
            <a:spcBef>
              <a:spcPct val="0"/>
            </a:spcBef>
            <a:spcAft>
              <a:spcPct val="35000"/>
            </a:spcAft>
            <a:buNone/>
          </a:pPr>
          <a:r>
            <a:rPr lang="en-US" sz="1700" b="1" kern="1200"/>
            <a:t>System Protection:</a:t>
          </a:r>
          <a:r>
            <a:rPr lang="en-US" sz="1700" kern="1200"/>
            <a:t> Secure tokens and ASLR rely on randomness—TRNG strengthens these mechanisms against exploitation.</a:t>
          </a:r>
        </a:p>
      </dsp:txBody>
      <dsp:txXfrm>
        <a:off x="1196878" y="1297367"/>
        <a:ext cx="6288839" cy="1036258"/>
      </dsp:txXfrm>
    </dsp:sp>
    <dsp:sp modelId="{19DF0E64-2DC0-45E3-882A-A116616590FD}">
      <dsp:nvSpPr>
        <dsp:cNvPr id="0" name=""/>
        <dsp:cNvSpPr/>
      </dsp:nvSpPr>
      <dsp:spPr>
        <a:xfrm>
          <a:off x="0" y="2592691"/>
          <a:ext cx="7485718" cy="10362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7CF7AE-AF8D-46DE-9C3F-8FA4A8C60CD4}">
      <dsp:nvSpPr>
        <dsp:cNvPr id="0" name=""/>
        <dsp:cNvSpPr/>
      </dsp:nvSpPr>
      <dsp:spPr>
        <a:xfrm>
          <a:off x="313468" y="2825849"/>
          <a:ext cx="569942" cy="5699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1CFF57-3784-4853-8EFF-0A8A34640F6E}">
      <dsp:nvSpPr>
        <dsp:cNvPr id="0" name=""/>
        <dsp:cNvSpPr/>
      </dsp:nvSpPr>
      <dsp:spPr>
        <a:xfrm>
          <a:off x="1196878" y="2592691"/>
          <a:ext cx="3368573" cy="1036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71" tIns="109671" rIns="109671" bIns="109671" numCol="1" spcCol="1270" anchor="ctr" anchorCtr="0">
          <a:noAutofit/>
        </a:bodyPr>
        <a:lstStyle/>
        <a:p>
          <a:pPr marL="0" lvl="0" indent="0" algn="l" defTabSz="755650">
            <a:lnSpc>
              <a:spcPct val="100000"/>
            </a:lnSpc>
            <a:spcBef>
              <a:spcPct val="0"/>
            </a:spcBef>
            <a:spcAft>
              <a:spcPct val="35000"/>
            </a:spcAft>
            <a:buNone/>
          </a:pPr>
          <a:r>
            <a:rPr lang="en-US" sz="1700" b="1" kern="1200"/>
            <a:t>Applications:</a:t>
          </a:r>
          <a:endParaRPr lang="en-US" sz="1700" kern="1200"/>
        </a:p>
      </dsp:txBody>
      <dsp:txXfrm>
        <a:off x="1196878" y="2592691"/>
        <a:ext cx="3368573" cy="1036258"/>
      </dsp:txXfrm>
    </dsp:sp>
    <dsp:sp modelId="{458F22EC-CFC9-4E3D-A0E4-30186FC33AFA}">
      <dsp:nvSpPr>
        <dsp:cNvPr id="0" name=""/>
        <dsp:cNvSpPr/>
      </dsp:nvSpPr>
      <dsp:spPr>
        <a:xfrm>
          <a:off x="4565451" y="2592691"/>
          <a:ext cx="2920266" cy="1036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71" tIns="109671" rIns="109671" bIns="109671" numCol="1" spcCol="1270" anchor="ctr" anchorCtr="0">
          <a:noAutofit/>
        </a:bodyPr>
        <a:lstStyle/>
        <a:p>
          <a:pPr marL="0" lvl="0" indent="0" algn="l" defTabSz="488950">
            <a:lnSpc>
              <a:spcPct val="100000"/>
            </a:lnSpc>
            <a:spcBef>
              <a:spcPct val="0"/>
            </a:spcBef>
            <a:spcAft>
              <a:spcPct val="35000"/>
            </a:spcAft>
            <a:buNone/>
          </a:pPr>
          <a:r>
            <a:rPr lang="en-US" sz="1100" kern="1200"/>
            <a:t>VPN/TLS/SSH session keys.</a:t>
          </a:r>
        </a:p>
        <a:p>
          <a:pPr marL="0" lvl="0" indent="0" algn="l" defTabSz="488950">
            <a:lnSpc>
              <a:spcPct val="100000"/>
            </a:lnSpc>
            <a:spcBef>
              <a:spcPct val="0"/>
            </a:spcBef>
            <a:spcAft>
              <a:spcPct val="35000"/>
            </a:spcAft>
            <a:buNone/>
          </a:pPr>
          <a:r>
            <a:rPr lang="en-US" sz="1100" kern="1200"/>
            <a:t>Secure authentication tokens.</a:t>
          </a:r>
        </a:p>
        <a:p>
          <a:pPr marL="0" lvl="0" indent="0" algn="l" defTabSz="488950">
            <a:lnSpc>
              <a:spcPct val="100000"/>
            </a:lnSpc>
            <a:spcBef>
              <a:spcPct val="0"/>
            </a:spcBef>
            <a:spcAft>
              <a:spcPct val="35000"/>
            </a:spcAft>
            <a:buNone/>
          </a:pPr>
          <a:r>
            <a:rPr lang="en-US" sz="1100" kern="1200"/>
            <a:t>Fair blockchain lotteries and online games.</a:t>
          </a:r>
        </a:p>
      </dsp:txBody>
      <dsp:txXfrm>
        <a:off x="4565451" y="2592691"/>
        <a:ext cx="2920266" cy="1036258"/>
      </dsp:txXfrm>
    </dsp:sp>
    <dsp:sp modelId="{DDBB1C7C-01ED-4B3D-AFA4-F52B9BE3BC42}">
      <dsp:nvSpPr>
        <dsp:cNvPr id="0" name=""/>
        <dsp:cNvSpPr/>
      </dsp:nvSpPr>
      <dsp:spPr>
        <a:xfrm>
          <a:off x="0" y="3888014"/>
          <a:ext cx="7485718" cy="10362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3447BA-9A66-4558-9604-211E8FBD374C}">
      <dsp:nvSpPr>
        <dsp:cNvPr id="0" name=""/>
        <dsp:cNvSpPr/>
      </dsp:nvSpPr>
      <dsp:spPr>
        <a:xfrm>
          <a:off x="313468" y="4121172"/>
          <a:ext cx="569942" cy="5699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48EF78-B682-4832-B5A1-6A154C8A66D8}">
      <dsp:nvSpPr>
        <dsp:cNvPr id="0" name=""/>
        <dsp:cNvSpPr/>
      </dsp:nvSpPr>
      <dsp:spPr>
        <a:xfrm>
          <a:off x="1196878" y="3888014"/>
          <a:ext cx="6288839" cy="1036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71" tIns="109671" rIns="109671" bIns="109671" numCol="1" spcCol="1270" anchor="ctr" anchorCtr="0">
          <a:noAutofit/>
        </a:bodyPr>
        <a:lstStyle/>
        <a:p>
          <a:pPr marL="0" lvl="0" indent="0" algn="l" defTabSz="755650">
            <a:lnSpc>
              <a:spcPct val="100000"/>
            </a:lnSpc>
            <a:spcBef>
              <a:spcPct val="0"/>
            </a:spcBef>
            <a:spcAft>
              <a:spcPct val="35000"/>
            </a:spcAft>
            <a:buNone/>
          </a:pPr>
          <a:r>
            <a:rPr lang="en-US" sz="1700" b="1" kern="1200"/>
            <a:t>National Security &amp; Financial Systems:</a:t>
          </a:r>
          <a:r>
            <a:rPr lang="en-US" sz="1700" kern="1200"/>
            <a:t> Prevents fraud, espionage, and manipulation in sensitive domains where weak entropy sources have historically caused vulnerabilities.</a:t>
          </a:r>
        </a:p>
      </dsp:txBody>
      <dsp:txXfrm>
        <a:off x="1196878" y="3888014"/>
        <a:ext cx="6288839" cy="10362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7B0835-1C4F-4422-96A0-54AFD96F9CD3}">
      <dsp:nvSpPr>
        <dsp:cNvPr id="0" name=""/>
        <dsp:cNvSpPr/>
      </dsp:nvSpPr>
      <dsp:spPr>
        <a:xfrm>
          <a:off x="3355186" y="1024941"/>
          <a:ext cx="741145" cy="91440"/>
        </a:xfrm>
        <a:custGeom>
          <a:avLst/>
          <a:gdLst/>
          <a:ahLst/>
          <a:cxnLst/>
          <a:rect l="0" t="0" r="0" b="0"/>
          <a:pathLst>
            <a:path>
              <a:moveTo>
                <a:pt x="0" y="45720"/>
              </a:moveTo>
              <a:lnTo>
                <a:pt x="74114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06465" y="1066803"/>
        <a:ext cx="38587" cy="7717"/>
      </dsp:txXfrm>
    </dsp:sp>
    <dsp:sp modelId="{B1259886-FF49-4DF1-BD7E-EAEAEF17B7A8}">
      <dsp:nvSpPr>
        <dsp:cNvPr id="0" name=""/>
        <dsp:cNvSpPr/>
      </dsp:nvSpPr>
      <dsp:spPr>
        <a:xfrm>
          <a:off x="1571" y="64037"/>
          <a:ext cx="3355414" cy="201324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4418" tIns="172586" rIns="164418" bIns="172586" numCol="1" spcCol="1270" anchor="ctr" anchorCtr="0">
          <a:noAutofit/>
        </a:bodyPr>
        <a:lstStyle/>
        <a:p>
          <a:pPr marL="0" lvl="0" indent="0" algn="ctr" defTabSz="1155700">
            <a:lnSpc>
              <a:spcPct val="90000"/>
            </a:lnSpc>
            <a:spcBef>
              <a:spcPct val="0"/>
            </a:spcBef>
            <a:spcAft>
              <a:spcPct val="35000"/>
            </a:spcAft>
            <a:buNone/>
          </a:pPr>
          <a:r>
            <a:rPr lang="en-US" sz="2600" kern="1200"/>
            <a:t>Use normalization and dynamic thresholds to reduce environmental bias.</a:t>
          </a:r>
        </a:p>
      </dsp:txBody>
      <dsp:txXfrm>
        <a:off x="1571" y="64037"/>
        <a:ext cx="3355414" cy="2013248"/>
      </dsp:txXfrm>
    </dsp:sp>
    <dsp:sp modelId="{8B8CF027-4823-45EE-805D-32F16AE80ED3}">
      <dsp:nvSpPr>
        <dsp:cNvPr id="0" name=""/>
        <dsp:cNvSpPr/>
      </dsp:nvSpPr>
      <dsp:spPr>
        <a:xfrm>
          <a:off x="1679279" y="2075486"/>
          <a:ext cx="4127159" cy="741145"/>
        </a:xfrm>
        <a:custGeom>
          <a:avLst/>
          <a:gdLst/>
          <a:ahLst/>
          <a:cxnLst/>
          <a:rect l="0" t="0" r="0" b="0"/>
          <a:pathLst>
            <a:path>
              <a:moveTo>
                <a:pt x="4127159" y="0"/>
              </a:moveTo>
              <a:lnTo>
                <a:pt x="4127159" y="387672"/>
              </a:lnTo>
              <a:lnTo>
                <a:pt x="0" y="387672"/>
              </a:lnTo>
              <a:lnTo>
                <a:pt x="0" y="741145"/>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37891" y="2442200"/>
        <a:ext cx="209934" cy="7717"/>
      </dsp:txXfrm>
    </dsp:sp>
    <dsp:sp modelId="{F231DDB5-B5D8-44C9-9397-44674EEBC447}">
      <dsp:nvSpPr>
        <dsp:cNvPr id="0" name=""/>
        <dsp:cNvSpPr/>
      </dsp:nvSpPr>
      <dsp:spPr>
        <a:xfrm>
          <a:off x="4128731" y="64037"/>
          <a:ext cx="3355414" cy="201324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4418" tIns="172586" rIns="164418" bIns="172586" numCol="1" spcCol="1270" anchor="ctr" anchorCtr="0">
          <a:noAutofit/>
        </a:bodyPr>
        <a:lstStyle/>
        <a:p>
          <a:pPr marL="0" lvl="0" indent="0" algn="ctr" defTabSz="1155700">
            <a:lnSpc>
              <a:spcPct val="90000"/>
            </a:lnSpc>
            <a:spcBef>
              <a:spcPct val="0"/>
            </a:spcBef>
            <a:spcAft>
              <a:spcPct val="35000"/>
            </a:spcAft>
            <a:buNone/>
          </a:pPr>
          <a:r>
            <a:rPr lang="en-US" sz="2600" kern="1200"/>
            <a:t>Continuously validate input pipeline integrity against tampering.</a:t>
          </a:r>
        </a:p>
      </dsp:txBody>
      <dsp:txXfrm>
        <a:off x="4128731" y="64037"/>
        <a:ext cx="3355414" cy="2013248"/>
      </dsp:txXfrm>
    </dsp:sp>
    <dsp:sp modelId="{B27E2436-F172-462C-B883-5B0AA9D71D04}">
      <dsp:nvSpPr>
        <dsp:cNvPr id="0" name=""/>
        <dsp:cNvSpPr/>
      </dsp:nvSpPr>
      <dsp:spPr>
        <a:xfrm>
          <a:off x="3355186" y="3809936"/>
          <a:ext cx="741145" cy="91440"/>
        </a:xfrm>
        <a:custGeom>
          <a:avLst/>
          <a:gdLst/>
          <a:ahLst/>
          <a:cxnLst/>
          <a:rect l="0" t="0" r="0" b="0"/>
          <a:pathLst>
            <a:path>
              <a:moveTo>
                <a:pt x="0" y="45720"/>
              </a:moveTo>
              <a:lnTo>
                <a:pt x="741145"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06465" y="3851797"/>
        <a:ext cx="38587" cy="7717"/>
      </dsp:txXfrm>
    </dsp:sp>
    <dsp:sp modelId="{76536838-8674-497A-A281-3E51C308B13D}">
      <dsp:nvSpPr>
        <dsp:cNvPr id="0" name=""/>
        <dsp:cNvSpPr/>
      </dsp:nvSpPr>
      <dsp:spPr>
        <a:xfrm>
          <a:off x="1571" y="2849031"/>
          <a:ext cx="3355414" cy="201324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4418" tIns="172586" rIns="164418" bIns="172586" numCol="1" spcCol="1270" anchor="ctr" anchorCtr="0">
          <a:noAutofit/>
        </a:bodyPr>
        <a:lstStyle/>
        <a:p>
          <a:pPr marL="0" lvl="0" indent="0" algn="ctr" defTabSz="1155700">
            <a:lnSpc>
              <a:spcPct val="90000"/>
            </a:lnSpc>
            <a:spcBef>
              <a:spcPct val="0"/>
            </a:spcBef>
            <a:spcAft>
              <a:spcPct val="35000"/>
            </a:spcAft>
            <a:buNone/>
          </a:pPr>
          <a:r>
            <a:rPr lang="en-US" sz="2600" kern="1200"/>
            <a:t>Detect anomalies like replayed video or injected synthetic objects.</a:t>
          </a:r>
        </a:p>
      </dsp:txBody>
      <dsp:txXfrm>
        <a:off x="1571" y="2849031"/>
        <a:ext cx="3355414" cy="2013248"/>
      </dsp:txXfrm>
    </dsp:sp>
    <dsp:sp modelId="{98A63A79-9556-46C2-884B-F3325453A29D}">
      <dsp:nvSpPr>
        <dsp:cNvPr id="0" name=""/>
        <dsp:cNvSpPr/>
      </dsp:nvSpPr>
      <dsp:spPr>
        <a:xfrm>
          <a:off x="4128731" y="2849031"/>
          <a:ext cx="3355414" cy="201324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4418" tIns="172586" rIns="164418" bIns="172586" numCol="1" spcCol="1270" anchor="ctr" anchorCtr="0">
          <a:noAutofit/>
        </a:bodyPr>
        <a:lstStyle/>
        <a:p>
          <a:pPr marL="0" lvl="0" indent="0" algn="ctr" defTabSz="1155700">
            <a:lnSpc>
              <a:spcPct val="90000"/>
            </a:lnSpc>
            <a:spcBef>
              <a:spcPct val="0"/>
            </a:spcBef>
            <a:spcAft>
              <a:spcPct val="35000"/>
            </a:spcAft>
            <a:buNone/>
          </a:pPr>
          <a:r>
            <a:rPr lang="en-US" sz="2600" kern="1200"/>
            <a:t>Log all extraction and processing steps for auditing and traceability.</a:t>
          </a:r>
        </a:p>
      </dsp:txBody>
      <dsp:txXfrm>
        <a:off x="4128731" y="2849031"/>
        <a:ext cx="3355414" cy="20132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96D98B-7E6C-44B7-A4B0-2AD00B56AE94}">
      <dsp:nvSpPr>
        <dsp:cNvPr id="0" name=""/>
        <dsp:cNvSpPr/>
      </dsp:nvSpPr>
      <dsp:spPr>
        <a:xfrm>
          <a:off x="0" y="2121"/>
          <a:ext cx="7216416" cy="107516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89F7F-11D1-4836-843E-563C7E955501}">
      <dsp:nvSpPr>
        <dsp:cNvPr id="0" name=""/>
        <dsp:cNvSpPr/>
      </dsp:nvSpPr>
      <dsp:spPr>
        <a:xfrm>
          <a:off x="325236" y="244032"/>
          <a:ext cx="591338" cy="5913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46FA54-839D-49C8-BD4C-E1258A07FABD}">
      <dsp:nvSpPr>
        <dsp:cNvPr id="0" name=""/>
        <dsp:cNvSpPr/>
      </dsp:nvSpPr>
      <dsp:spPr>
        <a:xfrm>
          <a:off x="1241811" y="2121"/>
          <a:ext cx="5974604" cy="107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88" tIns="113788" rIns="113788" bIns="113788" numCol="1" spcCol="1270" anchor="ctr" anchorCtr="0">
          <a:noAutofit/>
        </a:bodyPr>
        <a:lstStyle/>
        <a:p>
          <a:pPr marL="0" lvl="0" indent="0" algn="l" defTabSz="977900">
            <a:lnSpc>
              <a:spcPct val="90000"/>
            </a:lnSpc>
            <a:spcBef>
              <a:spcPct val="0"/>
            </a:spcBef>
            <a:spcAft>
              <a:spcPct val="35000"/>
            </a:spcAft>
            <a:buNone/>
          </a:pPr>
          <a:r>
            <a:rPr lang="en-US" sz="2200" kern="1200"/>
            <a:t>Periodically update fish tracking algorithms to improve detection accuracy.</a:t>
          </a:r>
        </a:p>
      </dsp:txBody>
      <dsp:txXfrm>
        <a:off x="1241811" y="2121"/>
        <a:ext cx="5974604" cy="1075161"/>
      </dsp:txXfrm>
    </dsp:sp>
    <dsp:sp modelId="{7B23B005-2799-46AA-B034-0EA286019CAC}">
      <dsp:nvSpPr>
        <dsp:cNvPr id="0" name=""/>
        <dsp:cNvSpPr/>
      </dsp:nvSpPr>
      <dsp:spPr>
        <a:xfrm>
          <a:off x="0" y="1346073"/>
          <a:ext cx="7216416" cy="107516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2D01CA-D6EC-4AEE-98FF-9F045E1C4F5B}">
      <dsp:nvSpPr>
        <dsp:cNvPr id="0" name=""/>
        <dsp:cNvSpPr/>
      </dsp:nvSpPr>
      <dsp:spPr>
        <a:xfrm>
          <a:off x="325236" y="1587984"/>
          <a:ext cx="591338" cy="5913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7FC9C4-5460-4B2A-9883-E5781E18D1DB}">
      <dsp:nvSpPr>
        <dsp:cNvPr id="0" name=""/>
        <dsp:cNvSpPr/>
      </dsp:nvSpPr>
      <dsp:spPr>
        <a:xfrm>
          <a:off x="1241811" y="1346073"/>
          <a:ext cx="5974604" cy="107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88" tIns="113788" rIns="113788" bIns="113788" numCol="1" spcCol="1270" anchor="ctr" anchorCtr="0">
          <a:noAutofit/>
        </a:bodyPr>
        <a:lstStyle/>
        <a:p>
          <a:pPr marL="0" lvl="0" indent="0" algn="l" defTabSz="977900">
            <a:lnSpc>
              <a:spcPct val="90000"/>
            </a:lnSpc>
            <a:spcBef>
              <a:spcPct val="0"/>
            </a:spcBef>
            <a:spcAft>
              <a:spcPct val="35000"/>
            </a:spcAft>
            <a:buNone/>
          </a:pPr>
          <a:r>
            <a:rPr lang="en-US" sz="2200" kern="1200"/>
            <a:t>Integrate redundancy by sampling overlapping video segments for higher entropy.</a:t>
          </a:r>
        </a:p>
      </dsp:txBody>
      <dsp:txXfrm>
        <a:off x="1241811" y="1346073"/>
        <a:ext cx="5974604" cy="1075161"/>
      </dsp:txXfrm>
    </dsp:sp>
    <dsp:sp modelId="{5346958F-C998-4398-B0F3-05DD38AA8579}">
      <dsp:nvSpPr>
        <dsp:cNvPr id="0" name=""/>
        <dsp:cNvSpPr/>
      </dsp:nvSpPr>
      <dsp:spPr>
        <a:xfrm>
          <a:off x="0" y="2690025"/>
          <a:ext cx="7216416" cy="107516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52EE40-42A7-4A1F-A05D-AB58CE794188}">
      <dsp:nvSpPr>
        <dsp:cNvPr id="0" name=""/>
        <dsp:cNvSpPr/>
      </dsp:nvSpPr>
      <dsp:spPr>
        <a:xfrm>
          <a:off x="325236" y="2931936"/>
          <a:ext cx="591338" cy="5913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24C55F-38B2-44D5-9A48-55A398AAE424}">
      <dsp:nvSpPr>
        <dsp:cNvPr id="0" name=""/>
        <dsp:cNvSpPr/>
      </dsp:nvSpPr>
      <dsp:spPr>
        <a:xfrm>
          <a:off x="1241811" y="2690025"/>
          <a:ext cx="5974604" cy="107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88" tIns="113788" rIns="113788" bIns="113788" numCol="1" spcCol="1270" anchor="ctr" anchorCtr="0">
          <a:noAutofit/>
        </a:bodyPr>
        <a:lstStyle/>
        <a:p>
          <a:pPr marL="0" lvl="0" indent="0" algn="l" defTabSz="977900">
            <a:lnSpc>
              <a:spcPct val="90000"/>
            </a:lnSpc>
            <a:spcBef>
              <a:spcPct val="0"/>
            </a:spcBef>
            <a:spcAft>
              <a:spcPct val="35000"/>
            </a:spcAft>
            <a:buNone/>
          </a:pPr>
          <a:r>
            <a:rPr lang="en-US" sz="2200" kern="1200"/>
            <a:t>Automate NIST randomness and entropy tests for regular compliance.</a:t>
          </a:r>
        </a:p>
      </dsp:txBody>
      <dsp:txXfrm>
        <a:off x="1241811" y="2690025"/>
        <a:ext cx="5974604" cy="1075161"/>
      </dsp:txXfrm>
    </dsp:sp>
    <dsp:sp modelId="{24A4EFFB-C0AF-43A1-B30D-2E67420648BA}">
      <dsp:nvSpPr>
        <dsp:cNvPr id="0" name=""/>
        <dsp:cNvSpPr/>
      </dsp:nvSpPr>
      <dsp:spPr>
        <a:xfrm>
          <a:off x="0" y="4033977"/>
          <a:ext cx="7216416" cy="107516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23DCA9-6E57-4163-B618-2BC3FD419C3A}">
      <dsp:nvSpPr>
        <dsp:cNvPr id="0" name=""/>
        <dsp:cNvSpPr/>
      </dsp:nvSpPr>
      <dsp:spPr>
        <a:xfrm>
          <a:off x="325236" y="4275888"/>
          <a:ext cx="591338" cy="5913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4D0F68-01D1-4004-B45D-48A179052847}">
      <dsp:nvSpPr>
        <dsp:cNvPr id="0" name=""/>
        <dsp:cNvSpPr/>
      </dsp:nvSpPr>
      <dsp:spPr>
        <a:xfrm>
          <a:off x="1241811" y="4033977"/>
          <a:ext cx="5974604" cy="107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88" tIns="113788" rIns="113788" bIns="113788" numCol="1" spcCol="1270" anchor="ctr" anchorCtr="0">
          <a:noAutofit/>
        </a:bodyPr>
        <a:lstStyle/>
        <a:p>
          <a:pPr marL="0" lvl="0" indent="0" algn="l" defTabSz="977900">
            <a:lnSpc>
              <a:spcPct val="90000"/>
            </a:lnSpc>
            <a:spcBef>
              <a:spcPct val="0"/>
            </a:spcBef>
            <a:spcAft>
              <a:spcPct val="35000"/>
            </a:spcAft>
            <a:buNone/>
          </a:pPr>
          <a:r>
            <a:rPr lang="en-US" sz="2200" kern="1200"/>
            <a:t>Implement real-time alerts when entropy metrics fall below secure thresholds.</a:t>
          </a:r>
        </a:p>
      </dsp:txBody>
      <dsp:txXfrm>
        <a:off x="1241811" y="4033977"/>
        <a:ext cx="5974604" cy="107516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CF10B2-1FA4-42EB-8EF4-89F57EFF8887}" type="datetimeFigureOut">
              <a:t>11/21/2025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8AB8F2-34A7-4014-BC5C-85326506232D}" type="slidenum">
              <a:t>‹#›</a:t>
            </a:fld>
            <a:endParaRPr lang="en-US"/>
          </a:p>
        </p:txBody>
      </p:sp>
    </p:spTree>
    <p:extLst>
      <p:ext uri="{BB962C8B-B14F-4D97-AF65-F5344CB8AC3E}">
        <p14:creationId xmlns:p14="http://schemas.microsoft.com/office/powerpoint/2010/main" val="400608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Fish movements—random paths, speeds, and interactions—create chaotic patterns. We track fish positions and pixel changes in video frames to extract entropy and generate random bits.</a:t>
            </a:r>
          </a:p>
        </p:txBody>
      </p:sp>
      <p:sp>
        <p:nvSpPr>
          <p:cNvPr id="4" name="Slide Number Placeholder 3"/>
          <p:cNvSpPr>
            <a:spLocks noGrp="1"/>
          </p:cNvSpPr>
          <p:nvPr>
            <p:ph type="sldNum" sz="quarter" idx="5"/>
          </p:nvPr>
        </p:nvSpPr>
        <p:spPr/>
        <p:txBody>
          <a:bodyPr/>
          <a:lstStyle/>
          <a:p>
            <a:fld id="{838AB8F2-34A7-4014-BC5C-85326506232D}" type="slidenum">
              <a:rPr lang="en-US" smtClean="0"/>
              <a:t>4</a:t>
            </a:fld>
            <a:endParaRPr lang="en-US"/>
          </a:p>
        </p:txBody>
      </p:sp>
    </p:spTree>
    <p:extLst>
      <p:ext uri="{BB962C8B-B14F-4D97-AF65-F5344CB8AC3E}">
        <p14:creationId xmlns:p14="http://schemas.microsoft.com/office/powerpoint/2010/main" val="240860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Cryptographic systems depend on strong randomness for secure keys and tokens. Weak entropy undermines even the strongest encryption. Attackers often target poor randomness, not the algorithm itself</a:t>
            </a:r>
          </a:p>
        </p:txBody>
      </p:sp>
      <p:sp>
        <p:nvSpPr>
          <p:cNvPr id="4" name="Slide Number Placeholder 3"/>
          <p:cNvSpPr>
            <a:spLocks noGrp="1"/>
          </p:cNvSpPr>
          <p:nvPr>
            <p:ph type="sldNum" sz="quarter" idx="5"/>
          </p:nvPr>
        </p:nvSpPr>
        <p:spPr/>
        <p:txBody>
          <a:bodyPr/>
          <a:lstStyle/>
          <a:p>
            <a:fld id="{838AB8F2-34A7-4014-BC5C-85326506232D}" type="slidenum">
              <a:rPr lang="en-US" smtClean="0"/>
              <a:t>6</a:t>
            </a:fld>
            <a:endParaRPr lang="en-US"/>
          </a:p>
        </p:txBody>
      </p:sp>
    </p:spTree>
    <p:extLst>
      <p:ext uri="{BB962C8B-B14F-4D97-AF65-F5344CB8AC3E}">
        <p14:creationId xmlns:p14="http://schemas.microsoft.com/office/powerpoint/2010/main" val="3812876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PRNGs are deterministic. If the seed is weak or leaked, attackers can predict all outputs. Many real-world systems have failed due to poor seed management</a:t>
            </a:r>
          </a:p>
        </p:txBody>
      </p:sp>
      <p:sp>
        <p:nvSpPr>
          <p:cNvPr id="4" name="Slide Number Placeholder 3"/>
          <p:cNvSpPr>
            <a:spLocks noGrp="1"/>
          </p:cNvSpPr>
          <p:nvPr>
            <p:ph type="sldNum" sz="quarter" idx="5"/>
          </p:nvPr>
        </p:nvSpPr>
        <p:spPr/>
        <p:txBody>
          <a:bodyPr/>
          <a:lstStyle/>
          <a:p>
            <a:fld id="{838AB8F2-34A7-4014-BC5C-85326506232D}" type="slidenum">
              <a:rPr lang="en-US" smtClean="0"/>
              <a:t>7</a:t>
            </a:fld>
            <a:endParaRPr lang="en-US"/>
          </a:p>
        </p:txBody>
      </p:sp>
    </p:spTree>
    <p:extLst>
      <p:ext uri="{BB962C8B-B14F-4D97-AF65-F5344CB8AC3E}">
        <p14:creationId xmlns:p14="http://schemas.microsoft.com/office/powerpoint/2010/main" val="2390347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8AB8F2-34A7-4014-BC5C-85326506232D}" type="slidenum">
              <a:rPr lang="en-US" smtClean="0"/>
              <a:t>8</a:t>
            </a:fld>
            <a:endParaRPr lang="en-US"/>
          </a:p>
        </p:txBody>
      </p:sp>
    </p:spTree>
    <p:extLst>
      <p:ext uri="{BB962C8B-B14F-4D97-AF65-F5344CB8AC3E}">
        <p14:creationId xmlns:p14="http://schemas.microsoft.com/office/powerpoint/2010/main" val="165875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i="1"/>
              <a:t>“The core objective of our project is to design a True Random Number Generator that uses fish behavior as its entropy source. Unlike software-based PRNGs, which can be reverse engineered, this approach captures natural chaos that cannot be predicted.”</a:t>
            </a:r>
            <a:endParaRPr lang="en-US"/>
          </a:p>
          <a:p>
            <a:pPr marL="285750" indent="-285750">
              <a:buFont typeface="Arial"/>
              <a:buChar char="•"/>
            </a:pPr>
            <a:r>
              <a:rPr lang="en-US" i="1"/>
              <a:t>“We use a live aquarium video feed and track the unpredictable movements of fish — their speed, direction changes, and interactions. These movements are influenced by biological behavior and water dynamics, making them highly chaotic.”</a:t>
            </a:r>
            <a:endParaRPr lang="en-US"/>
          </a:p>
          <a:p>
            <a:pPr marL="285750" indent="-285750">
              <a:buFont typeface="Arial"/>
              <a:buChar char="•"/>
            </a:pPr>
            <a:r>
              <a:rPr lang="en-US" i="1"/>
              <a:t>“The raw data isn’t perfect randomness. So, we apply conditioning techniques like hashing or whitening to remove any patterns or bias. This step converts raw entropy into cryptographically usable randomness.”</a:t>
            </a:r>
            <a:endParaRPr lang="en-US"/>
          </a:p>
          <a:p>
            <a:pPr marL="285750" indent="-285750">
              <a:buFont typeface="Arial"/>
              <a:buChar char="•"/>
            </a:pPr>
            <a:r>
              <a:rPr lang="en-US" i="1"/>
              <a:t>“To confirm quality, we run the NIST SP 800-22 randomness test suite, which checks things like uniformity, independence, and unpredictability.”</a:t>
            </a:r>
            <a:endParaRPr lang="en-US"/>
          </a:p>
          <a:p>
            <a:pPr marL="285750" indent="-285750">
              <a:buFont typeface="Arial"/>
              <a:buChar char="•"/>
            </a:pPr>
            <a:r>
              <a:rPr lang="en-US" i="1"/>
              <a:t>“The final deliverable is a working prototype — a complete pipeline from live video input to validated random numbers that could be used in cryptography.”</a:t>
            </a: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838AB8F2-34A7-4014-BC5C-85326506232D}" type="slidenum">
              <a:t>9</a:t>
            </a:fld>
            <a:endParaRPr lang="en-US"/>
          </a:p>
        </p:txBody>
      </p:sp>
    </p:spTree>
    <p:extLst>
      <p:ext uri="{BB962C8B-B14F-4D97-AF65-F5344CB8AC3E}">
        <p14:creationId xmlns:p14="http://schemas.microsoft.com/office/powerpoint/2010/main" val="3729489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i="1"/>
              <a:t>“This project is important because history shows us that weak randomness has led to serious security failures. For example, the Android Bitcoin Wallet bug in 2013 was caused by poor RNG, and it directly led to stolen funds.”</a:t>
            </a:r>
            <a:endParaRPr lang="en-US"/>
          </a:p>
          <a:p>
            <a:pPr marL="285750" indent="-285750">
              <a:buFont typeface="Arial"/>
              <a:buChar char="•"/>
            </a:pPr>
            <a:r>
              <a:rPr lang="en-US" i="1"/>
              <a:t>“Similarly, researchers in 2012 showed that many internet servers had weak keys because of bad randomness in SSL/TLS, which made them vulnerable to attacks.”</a:t>
            </a:r>
            <a:endParaRPr lang="en-US"/>
          </a:p>
          <a:p>
            <a:pPr marL="285750" indent="-285750">
              <a:buFont typeface="Arial"/>
              <a:buChar char="•"/>
            </a:pPr>
            <a:r>
              <a:rPr lang="en-US" i="1"/>
              <a:t>“While hardware TRNGs exist, they are expensive and not always built into consumer devices or IoT systems. That’s a real limitation for security at scale.”</a:t>
            </a:r>
            <a:endParaRPr lang="en-US"/>
          </a:p>
          <a:p>
            <a:pPr marL="285750" indent="-285750">
              <a:buFont typeface="Arial"/>
              <a:buChar char="•"/>
            </a:pPr>
            <a:r>
              <a:rPr lang="en-US" i="1"/>
              <a:t>“Our approach is different — fish movement provides a natural, continuous, and essentially free source of entropy. It’s a biological process that attackers cannot predict or replicate.”</a:t>
            </a:r>
            <a:endParaRPr lang="en-US"/>
          </a:p>
          <a:p>
            <a:pPr marL="285750" indent="-285750">
              <a:buFont typeface="Arial"/>
              <a:buChar char="•"/>
            </a:pPr>
            <a:r>
              <a:rPr lang="en-US" i="1"/>
              <a:t>“If randomness is strong, cryptographic systems remain secure — keys can’t be guessed, tokens can’t be predicted, and sessions remain private. But if randomness is weak, attackers can break encryption, bypass protections like ASLR, and even manipulate blockchain systems.”</a:t>
            </a: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838AB8F2-34A7-4014-BC5C-85326506232D}" type="slidenum">
              <a:t>10</a:t>
            </a:fld>
            <a:endParaRPr lang="en-US"/>
          </a:p>
        </p:txBody>
      </p:sp>
    </p:spTree>
    <p:extLst>
      <p:ext uri="{BB962C8B-B14F-4D97-AF65-F5344CB8AC3E}">
        <p14:creationId xmlns:p14="http://schemas.microsoft.com/office/powerpoint/2010/main" val="74578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i="1"/>
              <a:t>“Randomness is the hidden backbone of security. Every cryptographic key, nonce, or salt relies on unpredictability.”</a:t>
            </a:r>
            <a:endParaRPr lang="en-US"/>
          </a:p>
          <a:p>
            <a:pPr marL="285750" indent="-285750">
              <a:buFont typeface="Arial"/>
              <a:buChar char="•"/>
            </a:pPr>
            <a:r>
              <a:rPr lang="en-US" i="1"/>
              <a:t>“In cryptography, if randomness is strong, encryption is secure. If it’s weak, attackers can reconstruct keys and break the system. Our TRNG ensures strong entropy at the very foundation.”</a:t>
            </a:r>
            <a:endParaRPr lang="en-US"/>
          </a:p>
          <a:p>
            <a:pPr marL="285750" indent="-285750">
              <a:buFont typeface="Arial"/>
              <a:buChar char="•"/>
            </a:pPr>
            <a:r>
              <a:rPr lang="en-US" i="1"/>
              <a:t>“On the systems side, randomness is critical for defenses like ASLR, which randomizes memory addresses to block exploits. If randomness is predictable, those defenses fail.”</a:t>
            </a:r>
            <a:endParaRPr lang="en-US"/>
          </a:p>
          <a:p>
            <a:pPr marL="285750" indent="-285750">
              <a:buFont typeface="Arial"/>
              <a:buChar char="•"/>
            </a:pPr>
            <a:r>
              <a:rPr lang="en-US" i="1"/>
              <a:t>“Applications like VPNs, TLS/SSH connections, and even blockchain lotteries all rely on secure randomness. Without it, they are vulnerable to replay attacks or manipulation.”</a:t>
            </a:r>
            <a:endParaRPr lang="en-US"/>
          </a:p>
          <a:p>
            <a:pPr marL="285750" indent="-285750">
              <a:buFont typeface="Arial"/>
              <a:buChar char="•"/>
            </a:pPr>
            <a:r>
              <a:rPr lang="en-US" i="1"/>
              <a:t>“The bigger picture is that weak randomness isn’t just a technical issue — it has consequences in finance, defense, and even national security. By using a natural entropy source like fish, we make these systems harder to exploit.”</a:t>
            </a: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838AB8F2-34A7-4014-BC5C-85326506232D}" type="slidenum">
              <a:t>11</a:t>
            </a:fld>
            <a:endParaRPr lang="en-US"/>
          </a:p>
        </p:txBody>
      </p:sp>
    </p:spTree>
    <p:extLst>
      <p:ext uri="{BB962C8B-B14F-4D97-AF65-F5344CB8AC3E}">
        <p14:creationId xmlns:p14="http://schemas.microsoft.com/office/powerpoint/2010/main" val="3353208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11/21/2025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69919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11/21/2025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8510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11/21/2025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449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11/21/2025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03367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11/21/2025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503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11/21/2025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48394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11/21/2025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46054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11/21/2025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20218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11/21/2025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35504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11/21/2025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8990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11/21/2025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083039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11/21/2025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44279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4_7F4AC070.xm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18/10/relationships/comments" Target="../comments/modernComment_105_BD1CCF43.xml"/><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link.springer.com/article/10.1007/s13389-019-00209-9" TargetMode="External"/><Relationship Id="rId3" Type="http://schemas.openxmlformats.org/officeDocument/2006/relationships/hyperlink" Target="https://explore.org/livecams/aquarium-of-the-pacific/pacific-aquarium-tropical-reef-camera" TargetMode="External"/><Relationship Id="rId7" Type="http://schemas.openxmlformats.org/officeDocument/2006/relationships/hyperlink" Target="https://www.rfc-editor.org/rfc/rfc4086" TargetMode="External"/><Relationship Id="rId2" Type="http://schemas.openxmlformats.org/officeDocument/2006/relationships/hyperlink" Target="https://spectrum.ieee.org/aquaculture" TargetMode="External"/><Relationship Id="rId1" Type="http://schemas.openxmlformats.org/officeDocument/2006/relationships/slideLayout" Target="../slideLayouts/slideLayout2.xml"/><Relationship Id="rId6" Type="http://schemas.openxmlformats.org/officeDocument/2006/relationships/hyperlink" Target="https://ieeexplore.ieee.org/document/6547124" TargetMode="External"/><Relationship Id="rId5" Type="http://schemas.openxmlformats.org/officeDocument/2006/relationships/hyperlink" Target="https://eprint.iacr.org/2012/064.pdf" TargetMode="External"/><Relationship Id="rId4" Type="http://schemas.openxmlformats.org/officeDocument/2006/relationships/hyperlink" Target="https://csrc.nist.gov/publications/detail/sp/800-22/rev-1a/fina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03_EBBD0DDE.xml"/><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4FEE7-699B-041E-6FB5-10CF8F733F09}"/>
            </a:ext>
          </a:extLst>
        </p:cNvPr>
        <p:cNvGrpSpPr/>
        <p:nvPr/>
      </p:nvGrpSpPr>
      <p:grpSpPr>
        <a:xfrm>
          <a:off x="0" y="0"/>
          <a:ext cx="0" cy="0"/>
          <a:chOff x="0" y="0"/>
          <a:chExt cx="0" cy="0"/>
        </a:xfrm>
      </p:grpSpPr>
      <p:pic>
        <p:nvPicPr>
          <p:cNvPr id="5" name="Picture 4" descr="A group of fish swimming in water&#10;&#10;AI-generated content may be incorrect.">
            <a:extLst>
              <a:ext uri="{FF2B5EF4-FFF2-40B4-BE49-F238E27FC236}">
                <a16:creationId xmlns:a16="http://schemas.microsoft.com/office/drawing/2014/main" id="{F42DA290-C718-1747-8BD0-BBD00D0622DA}"/>
              </a:ext>
            </a:extLst>
          </p:cNvPr>
          <p:cNvPicPr>
            <a:picLocks noChangeAspect="1"/>
          </p:cNvPicPr>
          <p:nvPr/>
        </p:nvPicPr>
        <p:blipFill>
          <a:blip r:embed="rId2"/>
          <a:stretch>
            <a:fillRect/>
          </a:stretch>
        </p:blipFill>
        <p:spPr>
          <a:xfrm>
            <a:off x="0" y="0"/>
            <a:ext cx="12192000" cy="6858000"/>
          </a:xfrm>
          <a:prstGeom prst="rect">
            <a:avLst/>
          </a:prstGeom>
        </p:spPr>
      </p:pic>
      <p:sp>
        <p:nvSpPr>
          <p:cNvPr id="4" name="Subtitle 2">
            <a:extLst>
              <a:ext uri="{FF2B5EF4-FFF2-40B4-BE49-F238E27FC236}">
                <a16:creationId xmlns:a16="http://schemas.microsoft.com/office/drawing/2014/main" id="{4F176E03-AF06-BB66-CE0C-166343F448FB}"/>
              </a:ext>
            </a:extLst>
          </p:cNvPr>
          <p:cNvSpPr txBox="1">
            <a:spLocks/>
          </p:cNvSpPr>
          <p:nvPr/>
        </p:nvSpPr>
        <p:spPr>
          <a:xfrm>
            <a:off x="640080" y="6134221"/>
            <a:ext cx="6675120" cy="602537"/>
          </a:xfrm>
          <a:prstGeom prst="rect">
            <a:avLst/>
          </a:prstGeom>
        </p:spPr>
        <p:txBody>
          <a:bodyPr vert="horz" lIns="91440" tIns="45720" rIns="91440" bIns="45720" rtlCol="0" anchor="b">
            <a:normAutofit fontScale="62500" lnSpcReduction="20000"/>
          </a:bodyPr>
          <a:lstStyle>
            <a:lvl1pPr marL="0" indent="0" algn="l" defTabSz="914400" rtl="0" eaLnBrk="1" latinLnBrk="0" hangingPunct="1">
              <a:lnSpc>
                <a:spcPct val="130000"/>
              </a:lnSpc>
              <a:spcBef>
                <a:spcPts val="1000"/>
              </a:spcBef>
              <a:buSzPct val="87000"/>
              <a:buFont typeface="Arial" panose="020B0604020202020204" pitchFamily="34" charset="0"/>
              <a:buNone/>
              <a:defRPr sz="1800" b="1" kern="1200" cap="all" spc="3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SzPct val="87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87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87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87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November 25, 2025</a:t>
            </a:r>
          </a:p>
          <a:p>
            <a:r>
              <a:rPr lang="en-US" dirty="0"/>
              <a:t>CSE 4392: SPECIAL TOPICS</a:t>
            </a:r>
          </a:p>
        </p:txBody>
      </p:sp>
      <p:sp>
        <p:nvSpPr>
          <p:cNvPr id="3" name="Subtitle 2">
            <a:extLst>
              <a:ext uri="{FF2B5EF4-FFF2-40B4-BE49-F238E27FC236}">
                <a16:creationId xmlns:a16="http://schemas.microsoft.com/office/drawing/2014/main" id="{C24A0244-ACA0-5CB0-FC0A-B17E5297CC18}"/>
              </a:ext>
            </a:extLst>
          </p:cNvPr>
          <p:cNvSpPr>
            <a:spLocks noGrp="1"/>
          </p:cNvSpPr>
          <p:nvPr>
            <p:ph type="subTitle" idx="1"/>
          </p:nvPr>
        </p:nvSpPr>
        <p:spPr/>
        <p:txBody>
          <a:bodyPr>
            <a:normAutofit fontScale="62500" lnSpcReduction="20000"/>
          </a:bodyPr>
          <a:lstStyle/>
          <a:p>
            <a:r>
              <a:rPr lang="en-US" dirty="0"/>
              <a:t>Arun Alex</a:t>
            </a:r>
          </a:p>
          <a:p>
            <a:r>
              <a:rPr lang="en-US" dirty="0"/>
              <a:t>Mohammed </a:t>
            </a:r>
            <a:r>
              <a:rPr lang="en-US" dirty="0" err="1"/>
              <a:t>fatah</a:t>
            </a:r>
            <a:endParaRPr lang="en-US" dirty="0"/>
          </a:p>
          <a:p>
            <a:r>
              <a:rPr lang="en-US" dirty="0"/>
              <a:t>Vamshi Vavilla</a:t>
            </a:r>
          </a:p>
          <a:p>
            <a:r>
              <a:rPr lang="en-US" dirty="0"/>
              <a:t>Simon Solis</a:t>
            </a:r>
          </a:p>
        </p:txBody>
      </p:sp>
      <p:sp>
        <p:nvSpPr>
          <p:cNvPr id="2" name="Title 1">
            <a:extLst>
              <a:ext uri="{FF2B5EF4-FFF2-40B4-BE49-F238E27FC236}">
                <a16:creationId xmlns:a16="http://schemas.microsoft.com/office/drawing/2014/main" id="{0B73C152-E4A5-AE37-D485-4C1A8A962A4B}"/>
              </a:ext>
            </a:extLst>
          </p:cNvPr>
          <p:cNvSpPr>
            <a:spLocks noGrp="1"/>
          </p:cNvSpPr>
          <p:nvPr>
            <p:ph type="ctrTitle"/>
          </p:nvPr>
        </p:nvSpPr>
        <p:spPr/>
        <p:txBody>
          <a:bodyPr>
            <a:normAutofit fontScale="90000"/>
          </a:bodyPr>
          <a:lstStyle/>
          <a:p>
            <a:r>
              <a:rPr lang="en-US" dirty="0"/>
              <a:t>Building a True Random Number Generator (TRNG)</a:t>
            </a:r>
            <a:br>
              <a:rPr lang="en-US" dirty="0"/>
            </a:br>
            <a:br>
              <a:rPr lang="en-US" sz="2800" dirty="0"/>
            </a:br>
            <a:r>
              <a:rPr lang="en-US" sz="2800" dirty="0"/>
              <a:t>Final presentation and demo</a:t>
            </a:r>
            <a:endParaRPr lang="en-US" sz="2700" dirty="0"/>
          </a:p>
        </p:txBody>
      </p:sp>
    </p:spTree>
    <p:extLst>
      <p:ext uri="{BB962C8B-B14F-4D97-AF65-F5344CB8AC3E}">
        <p14:creationId xmlns:p14="http://schemas.microsoft.com/office/powerpoint/2010/main" val="1320494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3BB535A3-B200-D5B4-EC48-5C0FFFE74D19}"/>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6DCD88-7A40-E55F-CDEA-D5FD006C8C8C}"/>
              </a:ext>
            </a:extLst>
          </p:cNvPr>
          <p:cNvSpPr>
            <a:spLocks noGrp="1"/>
          </p:cNvSpPr>
          <p:nvPr>
            <p:ph type="title"/>
          </p:nvPr>
        </p:nvSpPr>
        <p:spPr>
          <a:xfrm>
            <a:off x="640080" y="1371600"/>
            <a:ext cx="5737859" cy="1097280"/>
          </a:xfrm>
        </p:spPr>
        <p:txBody>
          <a:bodyPr>
            <a:normAutofit/>
          </a:bodyPr>
          <a:lstStyle/>
          <a:p>
            <a:pPr>
              <a:lnSpc>
                <a:spcPct val="90000"/>
              </a:lnSpc>
            </a:pPr>
            <a:r>
              <a:rPr lang="en-US" sz="3400"/>
              <a:t>Why This Project is Important</a:t>
            </a:r>
          </a:p>
        </p:txBody>
      </p:sp>
      <p:cxnSp>
        <p:nvCxnSpPr>
          <p:cNvPr id="18" name="Straight Connector 17">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BCACAE-11E8-5D13-F6F0-6BC41A6837AE}"/>
              </a:ext>
            </a:extLst>
          </p:cNvPr>
          <p:cNvSpPr>
            <a:spLocks noGrp="1"/>
          </p:cNvSpPr>
          <p:nvPr>
            <p:ph idx="1"/>
          </p:nvPr>
        </p:nvSpPr>
        <p:spPr>
          <a:xfrm>
            <a:off x="640079" y="2636205"/>
            <a:ext cx="6130637" cy="3661713"/>
          </a:xfrm>
        </p:spPr>
        <p:txBody>
          <a:bodyPr vert="horz" lIns="91440" tIns="45720" rIns="91440" bIns="45720" rtlCol="0">
            <a:normAutofit/>
          </a:bodyPr>
          <a:lstStyle/>
          <a:p>
            <a:pPr>
              <a:lnSpc>
                <a:spcPct val="110000"/>
              </a:lnSpc>
            </a:pPr>
            <a:r>
              <a:rPr lang="en-US" sz="1400">
                <a:ea typeface="+mn-lt"/>
                <a:cs typeface="+mn-lt"/>
              </a:rPr>
              <a:t> History shows failures: weak RNGs broke SSL/TLS and Bitcoin wallets. </a:t>
            </a:r>
            <a:endParaRPr lang="en-US" sz="1400"/>
          </a:p>
          <a:p>
            <a:pPr marL="264795" lvl="1" indent="0">
              <a:lnSpc>
                <a:spcPct val="110000"/>
              </a:lnSpc>
              <a:buNone/>
            </a:pPr>
            <a:r>
              <a:rPr lang="en-US" sz="1400">
                <a:ea typeface="+mn-lt"/>
                <a:cs typeface="+mn-lt"/>
              </a:rPr>
              <a:t>  (e.g., Android Bitcoin Wallet RNG bug, 2013).</a:t>
            </a:r>
            <a:endParaRPr lang="en-US" sz="1400"/>
          </a:p>
          <a:p>
            <a:pPr>
              <a:lnSpc>
                <a:spcPct val="110000"/>
              </a:lnSpc>
            </a:pPr>
            <a:r>
              <a:rPr lang="en-US" sz="1400">
                <a:ea typeface="+mn-lt"/>
                <a:cs typeface="+mn-lt"/>
              </a:rPr>
              <a:t> Conventional TRNGs are costly and not always accessible.</a:t>
            </a:r>
          </a:p>
          <a:p>
            <a:pPr>
              <a:lnSpc>
                <a:spcPct val="110000"/>
              </a:lnSpc>
            </a:pPr>
            <a:r>
              <a:rPr lang="en-US" sz="1400">
                <a:ea typeface="+mn-lt"/>
                <a:cs typeface="+mn-lt"/>
              </a:rPr>
              <a:t> Fish motion provides a natural, continuous, and chaotic entropy stream.</a:t>
            </a:r>
          </a:p>
          <a:p>
            <a:pPr>
              <a:lnSpc>
                <a:spcPct val="110000"/>
              </a:lnSpc>
            </a:pPr>
            <a:r>
              <a:rPr lang="en-US" sz="1400">
                <a:ea typeface="+mn-lt"/>
                <a:cs typeface="+mn-lt"/>
              </a:rPr>
              <a:t> Strong randomness safeguards keys, tokens, and encrypted sessions.</a:t>
            </a:r>
          </a:p>
          <a:p>
            <a:pPr>
              <a:lnSpc>
                <a:spcPct val="110000"/>
              </a:lnSpc>
            </a:pPr>
            <a:r>
              <a:rPr lang="en-US" sz="1400">
                <a:ea typeface="+mn-lt"/>
                <a:cs typeface="+mn-lt"/>
              </a:rPr>
              <a:t> Weak randomness risks prediction attacks, bypassed protections, and fraud.</a:t>
            </a:r>
          </a:p>
        </p:txBody>
      </p:sp>
      <p:pic>
        <p:nvPicPr>
          <p:cNvPr id="4" name="Picture 3" descr="A screenshot of a computer&#10;&#10;AI-generated content may be incorrect.">
            <a:extLst>
              <a:ext uri="{FF2B5EF4-FFF2-40B4-BE49-F238E27FC236}">
                <a16:creationId xmlns:a16="http://schemas.microsoft.com/office/drawing/2014/main" id="{1302AF1C-F1E3-E238-5548-C8A1436F42C6}"/>
              </a:ext>
            </a:extLst>
          </p:cNvPr>
          <p:cNvPicPr>
            <a:picLocks noChangeAspect="1"/>
          </p:cNvPicPr>
          <p:nvPr/>
        </p:nvPicPr>
        <p:blipFill>
          <a:blip r:embed="rId4"/>
          <a:srcRect l="-498" t="1955" r="589" b="-1955"/>
          <a:stretch>
            <a:fillRect/>
          </a:stretch>
        </p:blipFill>
        <p:spPr>
          <a:xfrm>
            <a:off x="7297946" y="834439"/>
            <a:ext cx="4250585" cy="2446313"/>
          </a:xfrm>
          <a:prstGeom prst="rect">
            <a:avLst/>
          </a:prstGeom>
        </p:spPr>
      </p:pic>
      <p:pic>
        <p:nvPicPr>
          <p:cNvPr id="5" name="Picture 4" descr="Kerem Yucel—iStock via Getty Images Plus">
            <a:extLst>
              <a:ext uri="{FF2B5EF4-FFF2-40B4-BE49-F238E27FC236}">
                <a16:creationId xmlns:a16="http://schemas.microsoft.com/office/drawing/2014/main" id="{ADA2893D-E579-EDC6-3DDB-91C76745E04D}"/>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7407782" y="3607283"/>
            <a:ext cx="4030913" cy="2690635"/>
          </a:xfrm>
          <a:prstGeom prst="rect">
            <a:avLst/>
          </a:prstGeom>
        </p:spPr>
      </p:pic>
    </p:spTree>
    <p:extLst>
      <p:ext uri="{BB962C8B-B14F-4D97-AF65-F5344CB8AC3E}">
        <p14:creationId xmlns:p14="http://schemas.microsoft.com/office/powerpoint/2010/main" val="2135605360"/>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7265BC66-92A5-EBA5-7B92-9E27530A9270}"/>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637580D-1176-4083-A9A1-BD8ED0899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3EFF1-9283-DBA3-11B8-116942EAFDD9}"/>
              </a:ext>
            </a:extLst>
          </p:cNvPr>
          <p:cNvSpPr>
            <a:spLocks noGrp="1"/>
          </p:cNvSpPr>
          <p:nvPr>
            <p:ph type="title"/>
          </p:nvPr>
        </p:nvSpPr>
        <p:spPr>
          <a:xfrm>
            <a:off x="640080" y="1371600"/>
            <a:ext cx="2652779" cy="4150811"/>
          </a:xfrm>
        </p:spPr>
        <p:txBody>
          <a:bodyPr>
            <a:normAutofit/>
          </a:bodyPr>
          <a:lstStyle/>
          <a:p>
            <a:r>
              <a:rPr lang="en-US" sz="3400"/>
              <a:t>How the Project Relates to Security</a:t>
            </a:r>
          </a:p>
        </p:txBody>
      </p:sp>
      <p:cxnSp>
        <p:nvCxnSpPr>
          <p:cNvPr id="33" name="Straight Connector 32">
            <a:extLst>
              <a:ext uri="{FF2B5EF4-FFF2-40B4-BE49-F238E27FC236}">
                <a16:creationId xmlns:a16="http://schemas.microsoft.com/office/drawing/2014/main" id="{1A85A180-17F0-9F5F-51D9-6D242E7884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34" name="Content Placeholder 2">
            <a:extLst>
              <a:ext uri="{FF2B5EF4-FFF2-40B4-BE49-F238E27FC236}">
                <a16:creationId xmlns:a16="http://schemas.microsoft.com/office/drawing/2014/main" id="{D93D63D2-F82F-FC0A-19FC-826ABFFD7F4D}"/>
              </a:ext>
            </a:extLst>
          </p:cNvPr>
          <p:cNvGraphicFramePr>
            <a:graphicFrameLocks noGrp="1"/>
          </p:cNvGraphicFramePr>
          <p:nvPr>
            <p:ph idx="1"/>
            <p:extLst>
              <p:ext uri="{D42A27DB-BD31-4B8C-83A1-F6EECF244321}">
                <p14:modId xmlns:p14="http://schemas.microsoft.com/office/powerpoint/2010/main" val="3748638866"/>
              </p:ext>
            </p:extLst>
          </p:nvPr>
        </p:nvGraphicFramePr>
        <p:xfrm>
          <a:off x="3186893" y="1371600"/>
          <a:ext cx="7485718" cy="4926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72781891"/>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41EABA-8F63-0715-FD86-4CFE11E40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5EC1C-A3DC-ED9A-8A3F-DA07C485AB46}"/>
              </a:ext>
            </a:extLst>
          </p:cNvPr>
          <p:cNvSpPr>
            <a:spLocks noGrp="1"/>
          </p:cNvSpPr>
          <p:nvPr>
            <p:ph type="title"/>
          </p:nvPr>
        </p:nvSpPr>
        <p:spPr/>
        <p:txBody>
          <a:bodyPr>
            <a:normAutofit fontScale="90000"/>
          </a:bodyPr>
          <a:lstStyle/>
          <a:p>
            <a:r>
              <a:rPr lang="en-US"/>
              <a:t>What We Expect to Learn</a:t>
            </a:r>
            <a:br>
              <a:rPr lang="en-US"/>
            </a:br>
            <a:endParaRPr lang="en-US"/>
          </a:p>
        </p:txBody>
      </p:sp>
      <p:sp>
        <p:nvSpPr>
          <p:cNvPr id="3" name="Content Placeholder 2">
            <a:extLst>
              <a:ext uri="{FF2B5EF4-FFF2-40B4-BE49-F238E27FC236}">
                <a16:creationId xmlns:a16="http://schemas.microsoft.com/office/drawing/2014/main" id="{40C262AB-7152-20CC-7DAB-BEEFFC58A417}"/>
              </a:ext>
            </a:extLst>
          </p:cNvPr>
          <p:cNvSpPr>
            <a:spLocks noGrp="1"/>
          </p:cNvSpPr>
          <p:nvPr>
            <p:ph idx="1"/>
          </p:nvPr>
        </p:nvSpPr>
        <p:spPr/>
        <p:txBody>
          <a:bodyPr vert="horz" lIns="91440" tIns="45720" rIns="91440" bIns="45720" rtlCol="0" anchor="t">
            <a:normAutofit fontScale="92500" lnSpcReduction="10000"/>
          </a:bodyPr>
          <a:lstStyle/>
          <a:p>
            <a:r>
              <a:rPr lang="en-US" b="1">
                <a:ea typeface="+mn-lt"/>
                <a:cs typeface="+mn-lt"/>
              </a:rPr>
              <a:t>The Nature of Entropy in Physical Systems</a:t>
            </a:r>
            <a:endParaRPr lang="en-US">
              <a:ea typeface="+mn-lt"/>
              <a:cs typeface="+mn-lt"/>
            </a:endParaRPr>
          </a:p>
          <a:p>
            <a:r>
              <a:rPr lang="en-US">
                <a:ea typeface="+mn-lt"/>
                <a:cs typeface="+mn-lt"/>
              </a:rPr>
              <a:t>How unpredictable, chaotic events (fish movement, water ripples, lighting fluctuations) generate entropy.</a:t>
            </a:r>
            <a:endParaRPr lang="en-US"/>
          </a:p>
          <a:p>
            <a:r>
              <a:rPr lang="en-US">
                <a:ea typeface="+mn-lt"/>
                <a:cs typeface="+mn-lt"/>
              </a:rPr>
              <a:t>Key insight: randomness is strongest when it’s tied to </a:t>
            </a:r>
            <a:r>
              <a:rPr lang="en-US" b="1">
                <a:ea typeface="+mn-lt"/>
                <a:cs typeface="+mn-lt"/>
              </a:rPr>
              <a:t>uncontrollable, natural processes</a:t>
            </a:r>
            <a:r>
              <a:rPr lang="en-US">
                <a:ea typeface="+mn-lt"/>
                <a:cs typeface="+mn-lt"/>
              </a:rPr>
              <a:t>, unlike software PRNGs that can be reverse-engineered.</a:t>
            </a:r>
          </a:p>
          <a:p>
            <a:r>
              <a:rPr lang="en-US" b="1">
                <a:ea typeface="+mn-lt"/>
                <a:cs typeface="+mn-lt"/>
              </a:rPr>
              <a:t>How Entropy Translates into Random Numbers</a:t>
            </a:r>
            <a:endParaRPr lang="en-US"/>
          </a:p>
          <a:p>
            <a:r>
              <a:rPr lang="en-US">
                <a:ea typeface="+mn-lt"/>
                <a:cs typeface="+mn-lt"/>
              </a:rPr>
              <a:t>Learn the difference between </a:t>
            </a:r>
            <a:r>
              <a:rPr lang="en-US" i="1">
                <a:ea typeface="+mn-lt"/>
                <a:cs typeface="+mn-lt"/>
              </a:rPr>
              <a:t>raw entropy</a:t>
            </a:r>
            <a:r>
              <a:rPr lang="en-US">
                <a:ea typeface="+mn-lt"/>
                <a:cs typeface="+mn-lt"/>
              </a:rPr>
              <a:t> (pixel differences, sensor noise) and </a:t>
            </a:r>
            <a:r>
              <a:rPr lang="en-US" i="1">
                <a:ea typeface="+mn-lt"/>
                <a:cs typeface="+mn-lt"/>
              </a:rPr>
              <a:t>usable randomness</a:t>
            </a:r>
            <a:r>
              <a:rPr lang="en-US">
                <a:ea typeface="+mn-lt"/>
                <a:cs typeface="+mn-lt"/>
              </a:rPr>
              <a:t> (after hashing/whitening).</a:t>
            </a:r>
            <a:endParaRPr lang="en-US"/>
          </a:p>
          <a:p>
            <a:r>
              <a:rPr lang="en-US">
                <a:ea typeface="+mn-lt"/>
                <a:cs typeface="+mn-lt"/>
              </a:rPr>
              <a:t>Understand why raw data is often biased and needs statistical conditioning.</a:t>
            </a:r>
            <a:endParaRPr lang="en-US"/>
          </a:p>
        </p:txBody>
      </p:sp>
      <p:pic>
        <p:nvPicPr>
          <p:cNvPr id="4" name="Picture 3" descr="A comparison of a graph&#10;&#10;AI-generated content may be incorrect.">
            <a:extLst>
              <a:ext uri="{FF2B5EF4-FFF2-40B4-BE49-F238E27FC236}">
                <a16:creationId xmlns:a16="http://schemas.microsoft.com/office/drawing/2014/main" id="{517D3737-5062-1E87-FC68-EACCF8D9148F}"/>
              </a:ext>
            </a:extLst>
          </p:cNvPr>
          <p:cNvPicPr>
            <a:picLocks noChangeAspect="1"/>
          </p:cNvPicPr>
          <p:nvPr/>
        </p:nvPicPr>
        <p:blipFill>
          <a:blip r:embed="rId2"/>
          <a:stretch>
            <a:fillRect/>
          </a:stretch>
        </p:blipFill>
        <p:spPr>
          <a:xfrm>
            <a:off x="6096000" y="165970"/>
            <a:ext cx="5782850" cy="2319133"/>
          </a:xfrm>
          <a:prstGeom prst="rect">
            <a:avLst/>
          </a:prstGeom>
        </p:spPr>
      </p:pic>
    </p:spTree>
    <p:extLst>
      <p:ext uri="{BB962C8B-B14F-4D97-AF65-F5344CB8AC3E}">
        <p14:creationId xmlns:p14="http://schemas.microsoft.com/office/powerpoint/2010/main" val="1526017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E81511-650A-4401-68D3-7C03BDB523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40A3B9-202A-C89D-0CCD-0FEEF3AC2BCA}"/>
              </a:ext>
            </a:extLst>
          </p:cNvPr>
          <p:cNvSpPr>
            <a:spLocks noGrp="1"/>
          </p:cNvSpPr>
          <p:nvPr>
            <p:ph type="title"/>
          </p:nvPr>
        </p:nvSpPr>
        <p:spPr/>
        <p:txBody>
          <a:bodyPr>
            <a:normAutofit fontScale="90000"/>
          </a:bodyPr>
          <a:lstStyle/>
          <a:p>
            <a:r>
              <a:rPr lang="en-US"/>
              <a:t>What We Expect to Learn</a:t>
            </a:r>
            <a:br>
              <a:rPr lang="en-US"/>
            </a:br>
            <a:endParaRPr lang="en-US"/>
          </a:p>
        </p:txBody>
      </p:sp>
      <p:sp>
        <p:nvSpPr>
          <p:cNvPr id="3" name="Content Placeholder 2">
            <a:extLst>
              <a:ext uri="{FF2B5EF4-FFF2-40B4-BE49-F238E27FC236}">
                <a16:creationId xmlns:a16="http://schemas.microsoft.com/office/drawing/2014/main" id="{D423DD48-877E-7100-0245-785032FF103D}"/>
              </a:ext>
            </a:extLst>
          </p:cNvPr>
          <p:cNvSpPr>
            <a:spLocks noGrp="1"/>
          </p:cNvSpPr>
          <p:nvPr>
            <p:ph idx="1"/>
          </p:nvPr>
        </p:nvSpPr>
        <p:spPr/>
        <p:txBody>
          <a:bodyPr vert="horz" lIns="91440" tIns="45720" rIns="91440" bIns="45720" rtlCol="0" anchor="t">
            <a:normAutofit/>
          </a:bodyPr>
          <a:lstStyle/>
          <a:p>
            <a:pPr>
              <a:buNone/>
            </a:pPr>
            <a:r>
              <a:rPr lang="en-US" b="1">
                <a:ea typeface="+mn-lt"/>
                <a:cs typeface="+mn-lt"/>
              </a:rPr>
              <a:t>Security Implications of Weak vs. Strong Randomness</a:t>
            </a:r>
            <a:endParaRPr lang="en-US"/>
          </a:p>
          <a:p>
            <a:pPr>
              <a:buFont typeface="Arial"/>
              <a:buChar char="•"/>
            </a:pPr>
            <a:r>
              <a:rPr lang="en-US">
                <a:ea typeface="+mn-lt"/>
                <a:cs typeface="+mn-lt"/>
              </a:rPr>
              <a:t>Weak randomness = predictable crypto keys, broken security.</a:t>
            </a:r>
            <a:endParaRPr lang="en-US"/>
          </a:p>
          <a:p>
            <a:pPr>
              <a:buFont typeface="Arial"/>
              <a:buChar char="•"/>
            </a:pPr>
            <a:r>
              <a:rPr lang="en-US">
                <a:ea typeface="+mn-lt"/>
                <a:cs typeface="+mn-lt"/>
              </a:rPr>
              <a:t>Strong randomness = secure authentication, encryption, and digital trust.</a:t>
            </a:r>
            <a:endParaRPr lang="en-US"/>
          </a:p>
          <a:p>
            <a:r>
              <a:rPr lang="en-US" b="1">
                <a:ea typeface="+mn-lt"/>
                <a:cs typeface="+mn-lt"/>
              </a:rPr>
              <a:t>Quality testing:</a:t>
            </a:r>
            <a:r>
              <a:rPr lang="en-US">
                <a:ea typeface="+mn-lt"/>
                <a:cs typeface="+mn-lt"/>
              </a:rPr>
              <a:t> Using NIST randomness tests to measure entropy strength</a:t>
            </a:r>
            <a:endParaRPr lang="en-US"/>
          </a:p>
          <a:p>
            <a:r>
              <a:rPr lang="en-US" b="1">
                <a:ea typeface="+mn-lt"/>
                <a:cs typeface="+mn-lt"/>
              </a:rPr>
              <a:t>Security implications:</a:t>
            </a:r>
            <a:r>
              <a:rPr lang="en-US">
                <a:ea typeface="+mn-lt"/>
                <a:cs typeface="+mn-lt"/>
              </a:rPr>
              <a:t> Why weak entropy = broken crypto</a:t>
            </a:r>
            <a:endParaRPr lang="en-US"/>
          </a:p>
        </p:txBody>
      </p:sp>
      <p:pic>
        <p:nvPicPr>
          <p:cNvPr id="4" name="Picture 3" descr="A table of numbers with black text&#10;&#10;AI-generated content may be incorrect.">
            <a:extLst>
              <a:ext uri="{FF2B5EF4-FFF2-40B4-BE49-F238E27FC236}">
                <a16:creationId xmlns:a16="http://schemas.microsoft.com/office/drawing/2014/main" id="{4BF48018-F9BF-D3E5-EFB2-875B103581CF}"/>
              </a:ext>
            </a:extLst>
          </p:cNvPr>
          <p:cNvPicPr>
            <a:picLocks noChangeAspect="1"/>
          </p:cNvPicPr>
          <p:nvPr/>
        </p:nvPicPr>
        <p:blipFill>
          <a:blip r:embed="rId2"/>
          <a:srcRect l="18775" r="-18591" b="-175"/>
          <a:stretch>
            <a:fillRect/>
          </a:stretch>
        </p:blipFill>
        <p:spPr>
          <a:xfrm>
            <a:off x="9181159" y="226234"/>
            <a:ext cx="3215440" cy="3396127"/>
          </a:xfrm>
          <a:prstGeom prst="rect">
            <a:avLst/>
          </a:prstGeom>
        </p:spPr>
      </p:pic>
    </p:spTree>
    <p:extLst>
      <p:ext uri="{BB962C8B-B14F-4D97-AF65-F5344CB8AC3E}">
        <p14:creationId xmlns:p14="http://schemas.microsoft.com/office/powerpoint/2010/main" val="1572734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32D72C6-3A7D-A564-EEF3-4A1A2DB763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8B8EB-03E0-B675-E24F-545B6F8507D6}"/>
              </a:ext>
            </a:extLst>
          </p:cNvPr>
          <p:cNvSpPr>
            <a:spLocks noGrp="1"/>
          </p:cNvSpPr>
          <p:nvPr>
            <p:ph type="title"/>
          </p:nvPr>
        </p:nvSpPr>
        <p:spPr/>
        <p:txBody>
          <a:bodyPr/>
          <a:lstStyle/>
          <a:p>
            <a:r>
              <a:rPr lang="en-US"/>
              <a:t>What We Expect to Demonstrate</a:t>
            </a:r>
          </a:p>
        </p:txBody>
      </p:sp>
      <p:sp>
        <p:nvSpPr>
          <p:cNvPr id="3" name="Content Placeholder 2">
            <a:extLst>
              <a:ext uri="{FF2B5EF4-FFF2-40B4-BE49-F238E27FC236}">
                <a16:creationId xmlns:a16="http://schemas.microsoft.com/office/drawing/2014/main" id="{10B211A1-0DD8-740F-E097-0E0F85F6697B}"/>
              </a:ext>
            </a:extLst>
          </p:cNvPr>
          <p:cNvSpPr>
            <a:spLocks noGrp="1"/>
          </p:cNvSpPr>
          <p:nvPr>
            <p:ph idx="1"/>
          </p:nvPr>
        </p:nvSpPr>
        <p:spPr/>
        <p:txBody>
          <a:bodyPr vert="horz" lIns="91440" tIns="45720" rIns="91440" bIns="45720" rtlCol="0" anchor="t">
            <a:normAutofit fontScale="92500" lnSpcReduction="10000"/>
          </a:bodyPr>
          <a:lstStyle/>
          <a:p>
            <a:r>
              <a:rPr lang="en-US" b="1">
                <a:ea typeface="+mn-lt"/>
                <a:cs typeface="+mn-lt"/>
              </a:rPr>
              <a:t>A Working Entropy Extraction Pipeline</a:t>
            </a:r>
            <a:endParaRPr lang="en-US"/>
          </a:p>
          <a:p>
            <a:r>
              <a:rPr lang="en-US" b="1">
                <a:ea typeface="+mn-lt"/>
                <a:cs typeface="+mn-lt"/>
              </a:rPr>
              <a:t>Step 1:</a:t>
            </a:r>
            <a:r>
              <a:rPr lang="en-US">
                <a:ea typeface="+mn-lt"/>
                <a:cs typeface="+mn-lt"/>
              </a:rPr>
              <a:t> Capture aquarium live feed.</a:t>
            </a:r>
            <a:endParaRPr lang="en-US"/>
          </a:p>
          <a:p>
            <a:r>
              <a:rPr lang="en-US" b="1">
                <a:ea typeface="+mn-lt"/>
                <a:cs typeface="+mn-lt"/>
              </a:rPr>
              <a:t>Step 2:</a:t>
            </a:r>
            <a:r>
              <a:rPr lang="en-US">
                <a:ea typeface="+mn-lt"/>
                <a:cs typeface="+mn-lt"/>
              </a:rPr>
              <a:t> Extract entropy (frame differences / least significant bits).</a:t>
            </a:r>
            <a:endParaRPr lang="en-US"/>
          </a:p>
          <a:p>
            <a:r>
              <a:rPr lang="en-US" b="1">
                <a:ea typeface="+mn-lt"/>
                <a:cs typeface="+mn-lt"/>
              </a:rPr>
              <a:t>Step 3:</a:t>
            </a:r>
            <a:r>
              <a:rPr lang="en-US">
                <a:ea typeface="+mn-lt"/>
                <a:cs typeface="+mn-lt"/>
              </a:rPr>
              <a:t> Condition randomness (hashing/whitening).</a:t>
            </a:r>
            <a:endParaRPr lang="en-US"/>
          </a:p>
          <a:p>
            <a:r>
              <a:rPr lang="en-US" b="1">
                <a:ea typeface="+mn-lt"/>
                <a:cs typeface="+mn-lt"/>
              </a:rPr>
              <a:t>Step 4:</a:t>
            </a:r>
            <a:r>
              <a:rPr lang="en-US">
                <a:ea typeface="+mn-lt"/>
                <a:cs typeface="+mn-lt"/>
              </a:rPr>
              <a:t> Output usable random numbers.</a:t>
            </a:r>
            <a:endParaRPr lang="en-US"/>
          </a:p>
          <a:p>
            <a:r>
              <a:rPr lang="en-US" b="1">
                <a:ea typeface="+mn-lt"/>
                <a:cs typeface="+mn-lt"/>
              </a:rPr>
              <a:t>Side-by-Side Visual Evidence</a:t>
            </a:r>
            <a:endParaRPr lang="en-US"/>
          </a:p>
          <a:p>
            <a:r>
              <a:rPr lang="en-US">
                <a:ea typeface="+mn-lt"/>
                <a:cs typeface="+mn-lt"/>
              </a:rPr>
              <a:t>Show a snippet of the aquarium feed alongside the generated random numbers.</a:t>
            </a:r>
            <a:endParaRPr lang="en-US"/>
          </a:p>
          <a:p>
            <a:r>
              <a:rPr lang="en-US">
                <a:ea typeface="+mn-lt"/>
                <a:cs typeface="+mn-lt"/>
              </a:rPr>
              <a:t>Demonstrate how natural unpredictability becomes secure cryptographic randomness.</a:t>
            </a:r>
            <a:endParaRPr lang="en-US"/>
          </a:p>
          <a:p>
            <a:endParaRPr lang="en-US"/>
          </a:p>
        </p:txBody>
      </p:sp>
      <p:pic>
        <p:nvPicPr>
          <p:cNvPr id="4" name="Picture 3" descr="A group of fish swimming in a tank&#10;&#10;AI-generated content may be incorrect.">
            <a:extLst>
              <a:ext uri="{FF2B5EF4-FFF2-40B4-BE49-F238E27FC236}">
                <a16:creationId xmlns:a16="http://schemas.microsoft.com/office/drawing/2014/main" id="{ED9317FB-313D-D95B-FABF-B380446ABE02}"/>
              </a:ext>
            </a:extLst>
          </p:cNvPr>
          <p:cNvPicPr>
            <a:picLocks noChangeAspect="1"/>
          </p:cNvPicPr>
          <p:nvPr/>
        </p:nvPicPr>
        <p:blipFill>
          <a:blip r:embed="rId2"/>
          <a:stretch>
            <a:fillRect/>
          </a:stretch>
        </p:blipFill>
        <p:spPr>
          <a:xfrm>
            <a:off x="8373331" y="187890"/>
            <a:ext cx="3159282" cy="1889343"/>
          </a:xfrm>
          <a:prstGeom prst="rect">
            <a:avLst/>
          </a:prstGeom>
        </p:spPr>
      </p:pic>
      <p:pic>
        <p:nvPicPr>
          <p:cNvPr id="5" name="Picture 4" descr="A group of fish swimming in a tank&#10;&#10;AI-generated content may be incorrect.">
            <a:extLst>
              <a:ext uri="{FF2B5EF4-FFF2-40B4-BE49-F238E27FC236}">
                <a16:creationId xmlns:a16="http://schemas.microsoft.com/office/drawing/2014/main" id="{F8DE7DAF-1AD9-5DF2-EAEB-1D92C1F2DAC6}"/>
              </a:ext>
            </a:extLst>
          </p:cNvPr>
          <p:cNvPicPr>
            <a:picLocks noChangeAspect="1"/>
          </p:cNvPicPr>
          <p:nvPr/>
        </p:nvPicPr>
        <p:blipFill>
          <a:blip r:embed="rId3"/>
          <a:stretch>
            <a:fillRect/>
          </a:stretch>
        </p:blipFill>
        <p:spPr>
          <a:xfrm>
            <a:off x="8373629" y="2275560"/>
            <a:ext cx="3169125" cy="1941536"/>
          </a:xfrm>
          <a:prstGeom prst="rect">
            <a:avLst/>
          </a:prstGeom>
        </p:spPr>
      </p:pic>
      <p:pic>
        <p:nvPicPr>
          <p:cNvPr id="6" name="Picture 5" descr="2,600+ Thick Arrow Stock Illustrations, Royalty-Free Vector Graphics &amp; Clip  Art - iStock | Thick arrow vector, Thick arrow up">
            <a:extLst>
              <a:ext uri="{FF2B5EF4-FFF2-40B4-BE49-F238E27FC236}">
                <a16:creationId xmlns:a16="http://schemas.microsoft.com/office/drawing/2014/main" id="{28EF103C-502E-D4C3-8A05-188F8E323D12}"/>
              </a:ext>
            </a:extLst>
          </p:cNvPr>
          <p:cNvPicPr>
            <a:picLocks noChangeAspect="1"/>
          </p:cNvPicPr>
          <p:nvPr/>
        </p:nvPicPr>
        <p:blipFill>
          <a:blip r:embed="rId4"/>
          <a:srcRect l="14286" t="-20290" r="-12857" b="19565"/>
          <a:stretch>
            <a:fillRect/>
          </a:stretch>
        </p:blipFill>
        <p:spPr>
          <a:xfrm rot="5400000">
            <a:off x="10314349" y="4741884"/>
            <a:ext cx="2092449" cy="1455660"/>
          </a:xfrm>
          <a:prstGeom prst="rect">
            <a:avLst/>
          </a:prstGeom>
        </p:spPr>
      </p:pic>
      <p:pic>
        <p:nvPicPr>
          <p:cNvPr id="8" name="Picture 7" descr="A number on a white background&#10;&#10;AI-generated content may be incorrect.">
            <a:extLst>
              <a:ext uri="{FF2B5EF4-FFF2-40B4-BE49-F238E27FC236}">
                <a16:creationId xmlns:a16="http://schemas.microsoft.com/office/drawing/2014/main" id="{F42C220A-B689-A717-084A-F92B4239B97B}"/>
              </a:ext>
            </a:extLst>
          </p:cNvPr>
          <p:cNvPicPr>
            <a:picLocks noChangeAspect="1"/>
          </p:cNvPicPr>
          <p:nvPr/>
        </p:nvPicPr>
        <p:blipFill>
          <a:blip r:embed="rId5"/>
          <a:srcRect l="-1457" t="-64037" r="1285" b="60287"/>
          <a:stretch>
            <a:fillRect/>
          </a:stretch>
        </p:blipFill>
        <p:spPr>
          <a:xfrm>
            <a:off x="-182880" y="5669280"/>
            <a:ext cx="12212847" cy="869632"/>
          </a:xfrm>
          <a:prstGeom prst="rect">
            <a:avLst/>
          </a:prstGeom>
        </p:spPr>
      </p:pic>
    </p:spTree>
    <p:extLst>
      <p:ext uri="{BB962C8B-B14F-4D97-AF65-F5344CB8AC3E}">
        <p14:creationId xmlns:p14="http://schemas.microsoft.com/office/powerpoint/2010/main" val="250047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C9BB6B8-AAB1-3066-87D8-05BAE20AC3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F3384-D0E8-1AB6-E4F6-BC76200FCD78}"/>
              </a:ext>
            </a:extLst>
          </p:cNvPr>
          <p:cNvSpPr>
            <a:spLocks noGrp="1"/>
          </p:cNvSpPr>
          <p:nvPr>
            <p:ph type="title"/>
          </p:nvPr>
        </p:nvSpPr>
        <p:spPr/>
        <p:txBody>
          <a:bodyPr/>
          <a:lstStyle/>
          <a:p>
            <a:r>
              <a:rPr lang="en-US"/>
              <a:t>What We Expect to Demonstrate</a:t>
            </a:r>
          </a:p>
        </p:txBody>
      </p:sp>
      <p:sp>
        <p:nvSpPr>
          <p:cNvPr id="3" name="Content Placeholder 2">
            <a:extLst>
              <a:ext uri="{FF2B5EF4-FFF2-40B4-BE49-F238E27FC236}">
                <a16:creationId xmlns:a16="http://schemas.microsoft.com/office/drawing/2014/main" id="{10484301-05A5-0820-6012-882CDFAE1348}"/>
              </a:ext>
            </a:extLst>
          </p:cNvPr>
          <p:cNvSpPr>
            <a:spLocks noGrp="1"/>
          </p:cNvSpPr>
          <p:nvPr>
            <p:ph idx="1"/>
          </p:nvPr>
        </p:nvSpPr>
        <p:spPr/>
        <p:txBody>
          <a:bodyPr vert="horz" lIns="91440" tIns="45720" rIns="91440" bIns="45720" rtlCol="0" anchor="t">
            <a:normAutofit lnSpcReduction="10000"/>
          </a:bodyPr>
          <a:lstStyle/>
          <a:p>
            <a:r>
              <a:rPr lang="en-US" b="1">
                <a:ea typeface="+mn-lt"/>
                <a:cs typeface="+mn-lt"/>
              </a:rPr>
              <a:t>Entropy Quality Validation</a:t>
            </a:r>
            <a:endParaRPr lang="en-US" b="1"/>
          </a:p>
          <a:p>
            <a:r>
              <a:rPr lang="en-US">
                <a:ea typeface="+mn-lt"/>
                <a:cs typeface="+mn-lt"/>
              </a:rPr>
              <a:t>Run basic randomness tests (e.g., NIST SP 800-22).</a:t>
            </a:r>
            <a:endParaRPr lang="en-US"/>
          </a:p>
          <a:p>
            <a:r>
              <a:rPr lang="en-US">
                <a:ea typeface="+mn-lt"/>
                <a:cs typeface="+mn-lt"/>
              </a:rPr>
              <a:t>Demonstrate that output passes key randomness benchmarks (uniformity, lack of correlation, unpredictability).</a:t>
            </a:r>
            <a:endParaRPr lang="en-US"/>
          </a:p>
          <a:p>
            <a:r>
              <a:rPr lang="en-US" b="1">
                <a:ea typeface="+mn-lt"/>
                <a:cs typeface="+mn-lt"/>
              </a:rPr>
              <a:t>Security Use Case Simulation</a:t>
            </a:r>
            <a:endParaRPr lang="en-US" b="1"/>
          </a:p>
          <a:p>
            <a:r>
              <a:rPr lang="en-US">
                <a:ea typeface="+mn-lt"/>
                <a:cs typeface="+mn-lt"/>
              </a:rPr>
              <a:t>Generate a sample cryptographic key from TRNG output.</a:t>
            </a:r>
            <a:endParaRPr lang="en-US"/>
          </a:p>
          <a:p>
            <a:r>
              <a:rPr lang="en-US">
                <a:ea typeface="+mn-lt"/>
                <a:cs typeface="+mn-lt"/>
              </a:rPr>
              <a:t>Show that the same process with weak PRNG leads to predictable results, while the TRNG output remains secure.</a:t>
            </a:r>
            <a:endParaRPr lang="en-US"/>
          </a:p>
          <a:p>
            <a:endParaRPr lang="en-US" b="1"/>
          </a:p>
          <a:p>
            <a:endParaRPr lang="en-US"/>
          </a:p>
        </p:txBody>
      </p:sp>
    </p:spTree>
    <p:extLst>
      <p:ext uri="{BB962C8B-B14F-4D97-AF65-F5344CB8AC3E}">
        <p14:creationId xmlns:p14="http://schemas.microsoft.com/office/powerpoint/2010/main" val="2336474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0BD9FA-AC0E-D62D-F780-60BE5F10017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0A155F-E15B-60F6-3BF7-42144331E249}"/>
              </a:ext>
            </a:extLst>
          </p:cNvPr>
          <p:cNvSpPr>
            <a:spLocks noGrp="1"/>
          </p:cNvSpPr>
          <p:nvPr>
            <p:ph type="title"/>
          </p:nvPr>
        </p:nvSpPr>
        <p:spPr>
          <a:xfrm>
            <a:off x="640080" y="914399"/>
            <a:ext cx="10847494" cy="1171069"/>
          </a:xfrm>
        </p:spPr>
        <p:txBody>
          <a:bodyPr anchor="t">
            <a:normAutofit/>
          </a:bodyPr>
          <a:lstStyle/>
          <a:p>
            <a:r>
              <a:rPr lang="en-US" b="0">
                <a:ea typeface="+mj-lt"/>
                <a:cs typeface="+mj-lt"/>
              </a:rPr>
              <a:t>TRNG from Fish-Tank Video Streams</a:t>
            </a:r>
            <a:endParaRPr lang="en-US"/>
          </a:p>
        </p:txBody>
      </p:sp>
      <p:pic>
        <p:nvPicPr>
          <p:cNvPr id="4" name="Picture 3" descr="A diagram of a fish tank&#10;&#10;AI-generated content may be incorrect.">
            <a:extLst>
              <a:ext uri="{FF2B5EF4-FFF2-40B4-BE49-F238E27FC236}">
                <a16:creationId xmlns:a16="http://schemas.microsoft.com/office/drawing/2014/main" id="{2DB96B57-21B7-9371-55E8-D6204DBB0EEC}"/>
              </a:ext>
            </a:extLst>
          </p:cNvPr>
          <p:cNvPicPr>
            <a:picLocks noChangeAspect="1"/>
          </p:cNvPicPr>
          <p:nvPr/>
        </p:nvPicPr>
        <p:blipFill>
          <a:blip r:embed="rId2"/>
          <a:stretch>
            <a:fillRect/>
          </a:stretch>
        </p:blipFill>
        <p:spPr>
          <a:xfrm>
            <a:off x="713232" y="2256287"/>
            <a:ext cx="5633646" cy="3760459"/>
          </a:xfrm>
          <a:prstGeom prst="rect">
            <a:avLst/>
          </a:prstGeom>
        </p:spPr>
      </p:pic>
      <p:sp>
        <p:nvSpPr>
          <p:cNvPr id="3" name="Content Placeholder 2">
            <a:extLst>
              <a:ext uri="{FF2B5EF4-FFF2-40B4-BE49-F238E27FC236}">
                <a16:creationId xmlns:a16="http://schemas.microsoft.com/office/drawing/2014/main" id="{284ED2E0-0055-D7CA-4E9A-9476A7F9F72C}"/>
              </a:ext>
            </a:extLst>
          </p:cNvPr>
          <p:cNvSpPr>
            <a:spLocks noGrp="1"/>
          </p:cNvSpPr>
          <p:nvPr>
            <p:ph idx="1"/>
          </p:nvPr>
        </p:nvSpPr>
        <p:spPr>
          <a:xfrm>
            <a:off x="6915150" y="2256287"/>
            <a:ext cx="4563618" cy="3760459"/>
          </a:xfrm>
        </p:spPr>
        <p:txBody>
          <a:bodyPr vert="horz" lIns="91440" tIns="45720" rIns="91440" bIns="45720" rtlCol="0" anchor="t">
            <a:normAutofit/>
          </a:bodyPr>
          <a:lstStyle/>
          <a:p>
            <a:pPr>
              <a:lnSpc>
                <a:spcPct val="110000"/>
              </a:lnSpc>
            </a:pPr>
            <a:r>
              <a:rPr lang="en-US" sz="1700" b="1">
                <a:ea typeface="+mn-lt"/>
                <a:cs typeface="+mn-lt"/>
              </a:rPr>
              <a:t>Overall Goal</a:t>
            </a:r>
            <a:endParaRPr lang="en-US" sz="1700" b="1"/>
          </a:p>
          <a:p>
            <a:pPr>
              <a:lnSpc>
                <a:spcPct val="110000"/>
              </a:lnSpc>
            </a:pPr>
            <a:r>
              <a:rPr lang="en-US" sz="1700">
                <a:ea typeface="+mn-lt"/>
                <a:cs typeface="+mn-lt"/>
              </a:rPr>
              <a:t>Extract unpredictable entropy from positions of fish in live YouTube streams and convert it into cryptographic keys.</a:t>
            </a:r>
          </a:p>
          <a:p>
            <a:pPr>
              <a:lnSpc>
                <a:spcPct val="110000"/>
              </a:lnSpc>
            </a:pPr>
            <a:r>
              <a:rPr lang="en-US" sz="1700" b="1">
                <a:ea typeface="+mn-lt"/>
                <a:cs typeface="+mn-lt"/>
              </a:rPr>
              <a:t>Input/Output</a:t>
            </a:r>
            <a:endParaRPr lang="en-US" sz="1700" b="1"/>
          </a:p>
          <a:p>
            <a:pPr>
              <a:lnSpc>
                <a:spcPct val="110000"/>
              </a:lnSpc>
            </a:pPr>
            <a:r>
              <a:rPr lang="en-US" sz="1700">
                <a:ea typeface="+mn-lt"/>
                <a:cs typeface="+mn-lt"/>
              </a:rPr>
              <a:t>Input = 2–3 YouTube streams (rotating)</a:t>
            </a:r>
            <a:endParaRPr lang="en-US" sz="1700"/>
          </a:p>
          <a:p>
            <a:pPr>
              <a:lnSpc>
                <a:spcPct val="110000"/>
              </a:lnSpc>
            </a:pPr>
            <a:r>
              <a:rPr lang="en-US" sz="1700">
                <a:ea typeface="+mn-lt"/>
                <a:cs typeface="+mn-lt"/>
              </a:rPr>
              <a:t>Output: hashed keys (e.g., 256-bit)</a:t>
            </a:r>
          </a:p>
          <a:p>
            <a:pPr>
              <a:lnSpc>
                <a:spcPct val="110000"/>
              </a:lnSpc>
            </a:pPr>
            <a:r>
              <a:rPr lang="en-US" sz="1700" b="1">
                <a:ea typeface="+mn-lt"/>
                <a:cs typeface="+mn-lt"/>
              </a:rPr>
              <a:t>Flow of data</a:t>
            </a:r>
          </a:p>
          <a:p>
            <a:pPr>
              <a:lnSpc>
                <a:spcPct val="110000"/>
              </a:lnSpc>
            </a:pPr>
            <a:r>
              <a:rPr lang="en-US" sz="1700">
                <a:latin typeface="Calibri"/>
                <a:ea typeface="Calibri"/>
                <a:cs typeface="Calibri"/>
              </a:rPr>
              <a:t>Video capture → Fish tracking → Position data → Hash → Key.</a:t>
            </a:r>
            <a:endParaRPr lang="en-US" sz="1700" b="1"/>
          </a:p>
          <a:p>
            <a:pPr>
              <a:lnSpc>
                <a:spcPct val="110000"/>
              </a:lnSpc>
            </a:pPr>
            <a:endParaRPr lang="en-US" sz="1700" b="1"/>
          </a:p>
          <a:p>
            <a:pPr>
              <a:lnSpc>
                <a:spcPct val="110000"/>
              </a:lnSpc>
            </a:pPr>
            <a:endParaRPr lang="en-US" sz="1700"/>
          </a:p>
        </p:txBody>
      </p:sp>
      <p:cxnSp>
        <p:nvCxnSpPr>
          <p:cNvPr id="11" name="Straight Connector 10">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087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0F1A1-A0AB-3153-85F9-290C1205C5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73086-DAA3-FAD8-DDB4-DF8AB204D97B}"/>
              </a:ext>
            </a:extLst>
          </p:cNvPr>
          <p:cNvSpPr>
            <a:spLocks noGrp="1"/>
          </p:cNvSpPr>
          <p:nvPr>
            <p:ph type="title"/>
          </p:nvPr>
        </p:nvSpPr>
        <p:spPr/>
        <p:txBody>
          <a:bodyPr/>
          <a:lstStyle/>
          <a:p>
            <a:r>
              <a:rPr lang="en-US"/>
              <a:t>Technical Overview</a:t>
            </a:r>
          </a:p>
        </p:txBody>
      </p:sp>
      <p:sp>
        <p:nvSpPr>
          <p:cNvPr id="3" name="Content Placeholder 2">
            <a:extLst>
              <a:ext uri="{FF2B5EF4-FFF2-40B4-BE49-F238E27FC236}">
                <a16:creationId xmlns:a16="http://schemas.microsoft.com/office/drawing/2014/main" id="{0081BA18-B954-47EB-9CFC-8A6B3E40EB17}"/>
              </a:ext>
            </a:extLst>
          </p:cNvPr>
          <p:cNvSpPr>
            <a:spLocks noGrp="1"/>
          </p:cNvSpPr>
          <p:nvPr>
            <p:ph idx="1"/>
          </p:nvPr>
        </p:nvSpPr>
        <p:spPr>
          <a:xfrm>
            <a:off x="640080" y="2180130"/>
            <a:ext cx="10890928" cy="3566160"/>
          </a:xfrm>
        </p:spPr>
        <p:txBody>
          <a:bodyPr vert="horz" lIns="91440" tIns="45720" rIns="91440" bIns="45720" rtlCol="0" anchor="t">
            <a:normAutofit fontScale="92500" lnSpcReduction="10000"/>
          </a:bodyPr>
          <a:lstStyle/>
          <a:p>
            <a:r>
              <a:rPr lang="en-US" b="1"/>
              <a:t>System Pipeline</a:t>
            </a:r>
          </a:p>
          <a:p>
            <a:r>
              <a:rPr lang="en-US">
                <a:ea typeface="+mn-lt"/>
                <a:cs typeface="+mn-lt"/>
              </a:rPr>
              <a:t>Fetch frames from 2–3 YouTube streams (rotating).</a:t>
            </a:r>
          </a:p>
          <a:p>
            <a:r>
              <a:rPr lang="en-US">
                <a:ea typeface="+mn-lt"/>
                <a:cs typeface="+mn-lt"/>
              </a:rPr>
              <a:t>Preprocess: resize / color convert / stabilize.</a:t>
            </a:r>
          </a:p>
          <a:p>
            <a:r>
              <a:rPr lang="en-US">
                <a:ea typeface="+mn-lt"/>
                <a:cs typeface="+mn-lt"/>
              </a:rPr>
              <a:t>Detect fish and compute centroids (x, y).</a:t>
            </a:r>
            <a:endParaRPr lang="en-US"/>
          </a:p>
          <a:p>
            <a:r>
              <a:rPr lang="en-US">
                <a:ea typeface="+mn-lt"/>
                <a:cs typeface="+mn-lt"/>
              </a:rPr>
              <a:t>Select a </a:t>
            </a:r>
            <a:r>
              <a:rPr lang="en-US" i="1">
                <a:ea typeface="+mn-lt"/>
                <a:cs typeface="+mn-lt"/>
              </a:rPr>
              <a:t>random subset</a:t>
            </a:r>
            <a:r>
              <a:rPr lang="en-US">
                <a:ea typeface="+mn-lt"/>
                <a:cs typeface="+mn-lt"/>
              </a:rPr>
              <a:t> of fish per sampling epoch.</a:t>
            </a:r>
            <a:endParaRPr lang="en-US"/>
          </a:p>
          <a:p>
            <a:r>
              <a:rPr lang="en-US">
                <a:ea typeface="+mn-lt"/>
                <a:cs typeface="+mn-lt"/>
              </a:rPr>
              <a:t>Quantize/time-stamp values → produce raw bit blocks.</a:t>
            </a:r>
            <a:endParaRPr lang="en-US"/>
          </a:p>
          <a:p>
            <a:r>
              <a:rPr lang="en-US">
                <a:ea typeface="+mn-lt"/>
                <a:cs typeface="+mn-lt"/>
              </a:rPr>
              <a:t>Condition via a cryptographic hash / extractor → produce key material.</a:t>
            </a:r>
            <a:endParaRPr lang="en-US"/>
          </a:p>
          <a:p>
            <a:r>
              <a:rPr lang="en-US">
                <a:ea typeface="+mn-lt"/>
                <a:cs typeface="+mn-lt"/>
              </a:rPr>
              <a:t>Randomness tests (NIST ) and entropy estimation.</a:t>
            </a:r>
            <a:endParaRPr lang="en-US"/>
          </a:p>
          <a:p>
            <a:endParaRPr lang="en-US" b="1"/>
          </a:p>
          <a:p>
            <a:endParaRPr lang="en-US"/>
          </a:p>
        </p:txBody>
      </p:sp>
    </p:spTree>
    <p:extLst>
      <p:ext uri="{BB962C8B-B14F-4D97-AF65-F5344CB8AC3E}">
        <p14:creationId xmlns:p14="http://schemas.microsoft.com/office/powerpoint/2010/main" val="2714445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80CD4-D396-41FA-1F1C-A08156A159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00477D-C319-B5B6-B1DA-3C5D9B96932B}"/>
              </a:ext>
            </a:extLst>
          </p:cNvPr>
          <p:cNvSpPr>
            <a:spLocks noGrp="1"/>
          </p:cNvSpPr>
          <p:nvPr>
            <p:ph type="title"/>
          </p:nvPr>
        </p:nvSpPr>
        <p:spPr/>
        <p:txBody>
          <a:bodyPr/>
          <a:lstStyle/>
          <a:p>
            <a:r>
              <a:rPr lang="en-US"/>
              <a:t>Technical Overview</a:t>
            </a:r>
          </a:p>
        </p:txBody>
      </p:sp>
      <p:sp>
        <p:nvSpPr>
          <p:cNvPr id="3" name="Content Placeholder 2">
            <a:extLst>
              <a:ext uri="{FF2B5EF4-FFF2-40B4-BE49-F238E27FC236}">
                <a16:creationId xmlns:a16="http://schemas.microsoft.com/office/drawing/2014/main" id="{61FD8C85-5BA7-FEFC-B76C-2589BA3D6471}"/>
              </a:ext>
            </a:extLst>
          </p:cNvPr>
          <p:cNvSpPr>
            <a:spLocks noGrp="1"/>
          </p:cNvSpPr>
          <p:nvPr>
            <p:ph idx="1"/>
          </p:nvPr>
        </p:nvSpPr>
        <p:spPr>
          <a:xfrm>
            <a:off x="640080" y="2121993"/>
            <a:ext cx="10306380" cy="4359475"/>
          </a:xfrm>
        </p:spPr>
        <p:txBody>
          <a:bodyPr vert="horz" lIns="91440" tIns="45720" rIns="91440" bIns="45720" rtlCol="0" anchor="t">
            <a:normAutofit/>
          </a:bodyPr>
          <a:lstStyle/>
          <a:p>
            <a:r>
              <a:rPr lang="en-US" sz="1900" b="1">
                <a:ea typeface="+mn-lt"/>
                <a:cs typeface="+mn-lt"/>
              </a:rPr>
              <a:t>Quantization &amp; Selection</a:t>
            </a:r>
          </a:p>
          <a:p>
            <a:r>
              <a:rPr lang="en-US" sz="1900">
                <a:ea typeface="+mn-lt"/>
                <a:cs typeface="+mn-lt"/>
              </a:rPr>
              <a:t>positions → bits</a:t>
            </a:r>
          </a:p>
          <a:p>
            <a:r>
              <a:rPr lang="en-US" sz="1900" u="sng">
                <a:ea typeface="+mn-lt"/>
                <a:cs typeface="+mn-lt"/>
              </a:rPr>
              <a:t>Quantization</a:t>
            </a:r>
            <a:r>
              <a:rPr lang="en-US" sz="1900">
                <a:ea typeface="+mn-lt"/>
                <a:cs typeface="+mn-lt"/>
              </a:rPr>
              <a:t>: map (</a:t>
            </a:r>
            <a:r>
              <a:rPr lang="en-US" sz="1900" err="1">
                <a:ea typeface="+mn-lt"/>
                <a:cs typeface="+mn-lt"/>
              </a:rPr>
              <a:t>x,y</a:t>
            </a:r>
            <a:r>
              <a:rPr lang="en-US" sz="1900">
                <a:ea typeface="+mn-lt"/>
                <a:cs typeface="+mn-lt"/>
              </a:rPr>
              <a:t>) pixel coords → fixed integer range (e.g., 0..1023 → 10 bits each).</a:t>
            </a:r>
          </a:p>
          <a:p>
            <a:r>
              <a:rPr lang="en-US" sz="1900" u="sng">
                <a:ea typeface="+mn-lt"/>
                <a:cs typeface="+mn-lt"/>
              </a:rPr>
              <a:t>Concatenation</a:t>
            </a:r>
            <a:r>
              <a:rPr lang="en-US" sz="1900">
                <a:ea typeface="+mn-lt"/>
                <a:cs typeface="+mn-lt"/>
              </a:rPr>
              <a:t>: </a:t>
            </a:r>
            <a:r>
              <a:rPr lang="en-US" sz="1900">
                <a:latin typeface="Consolas"/>
              </a:rPr>
              <a:t>bits = [timestamp || id || </a:t>
            </a:r>
            <a:r>
              <a:rPr lang="en-US" sz="1900" err="1">
                <a:latin typeface="Consolas"/>
              </a:rPr>
              <a:t>xbits</a:t>
            </a:r>
            <a:r>
              <a:rPr lang="en-US" sz="1900">
                <a:latin typeface="Consolas"/>
              </a:rPr>
              <a:t> || </a:t>
            </a:r>
            <a:r>
              <a:rPr lang="en-US" sz="1900" err="1">
                <a:latin typeface="Consolas"/>
              </a:rPr>
              <a:t>ybits</a:t>
            </a:r>
            <a:r>
              <a:rPr lang="en-US" sz="1900">
                <a:latin typeface="Consolas"/>
              </a:rPr>
              <a:t> || </a:t>
            </a:r>
            <a:r>
              <a:rPr lang="en-US" sz="1900" err="1">
                <a:latin typeface="Consolas"/>
              </a:rPr>
              <a:t>area_bits</a:t>
            </a:r>
            <a:r>
              <a:rPr lang="en-US" sz="1900">
                <a:latin typeface="Consolas"/>
              </a:rPr>
              <a:t>]</a:t>
            </a:r>
            <a:r>
              <a:rPr lang="en-US" sz="1900">
                <a:ea typeface="+mn-lt"/>
                <a:cs typeface="+mn-lt"/>
              </a:rPr>
              <a:t>.</a:t>
            </a:r>
          </a:p>
          <a:p>
            <a:r>
              <a:rPr lang="en-US" sz="1900" u="sng">
                <a:ea typeface="+mn-lt"/>
                <a:cs typeface="+mn-lt"/>
              </a:rPr>
              <a:t>Random subset selection</a:t>
            </a:r>
            <a:r>
              <a:rPr lang="en-US" sz="1900">
                <a:ea typeface="+mn-lt"/>
                <a:cs typeface="+mn-lt"/>
              </a:rPr>
              <a:t>: use reservoir sampling or shuffle index each epoch so the set of fish used changes.</a:t>
            </a:r>
          </a:p>
          <a:p>
            <a:r>
              <a:rPr lang="en-US" sz="1900" u="sng">
                <a:ea typeface="+mn-lt"/>
                <a:cs typeface="+mn-lt"/>
              </a:rPr>
              <a:t>Windowing</a:t>
            </a:r>
            <a:r>
              <a:rPr lang="en-US" sz="1900">
                <a:ea typeface="+mn-lt"/>
                <a:cs typeface="+mn-lt"/>
              </a:rPr>
              <a:t>: accumulate N samples per key generation (to reach desired entropy).</a:t>
            </a:r>
          </a:p>
          <a:p>
            <a:r>
              <a:rPr lang="en-US" sz="1900" b="1"/>
              <a:t>Balance between too coarse (loss of entropy) and too fine (overfitting to noise) quantization.</a:t>
            </a:r>
          </a:p>
        </p:txBody>
      </p:sp>
    </p:spTree>
    <p:extLst>
      <p:ext uri="{BB962C8B-B14F-4D97-AF65-F5344CB8AC3E}">
        <p14:creationId xmlns:p14="http://schemas.microsoft.com/office/powerpoint/2010/main" val="1261597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D2285-C8D2-F734-ABB7-74117F7139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4DD1CF-41DD-7FEA-C8B5-875F73E0B5AD}"/>
              </a:ext>
            </a:extLst>
          </p:cNvPr>
          <p:cNvSpPr>
            <a:spLocks noGrp="1"/>
          </p:cNvSpPr>
          <p:nvPr>
            <p:ph type="title"/>
          </p:nvPr>
        </p:nvSpPr>
        <p:spPr/>
        <p:txBody>
          <a:bodyPr/>
          <a:lstStyle/>
          <a:p>
            <a:r>
              <a:rPr lang="en-US"/>
              <a:t>Technical Overview</a:t>
            </a:r>
          </a:p>
        </p:txBody>
      </p:sp>
      <p:sp>
        <p:nvSpPr>
          <p:cNvPr id="3" name="Content Placeholder 2">
            <a:extLst>
              <a:ext uri="{FF2B5EF4-FFF2-40B4-BE49-F238E27FC236}">
                <a16:creationId xmlns:a16="http://schemas.microsoft.com/office/drawing/2014/main" id="{FB012B1E-9D2B-855C-94E4-59151565D229}"/>
              </a:ext>
            </a:extLst>
          </p:cNvPr>
          <p:cNvSpPr>
            <a:spLocks noGrp="1"/>
          </p:cNvSpPr>
          <p:nvPr>
            <p:ph idx="1"/>
          </p:nvPr>
        </p:nvSpPr>
        <p:spPr>
          <a:xfrm>
            <a:off x="640080" y="2121993"/>
            <a:ext cx="10306380" cy="4359475"/>
          </a:xfrm>
        </p:spPr>
        <p:txBody>
          <a:bodyPr vert="horz" lIns="91440" tIns="45720" rIns="91440" bIns="45720" rtlCol="0" anchor="t">
            <a:normAutofit/>
          </a:bodyPr>
          <a:lstStyle/>
          <a:p>
            <a:r>
              <a:rPr lang="en-US" sz="1900" b="1">
                <a:ea typeface="+mn-lt"/>
                <a:cs typeface="+mn-lt"/>
              </a:rPr>
              <a:t>Hashing &amp; Key Derivation</a:t>
            </a:r>
          </a:p>
          <a:p>
            <a:r>
              <a:rPr lang="en-US" sz="1900">
                <a:ea typeface="+mn-lt"/>
                <a:cs typeface="+mn-lt"/>
              </a:rPr>
              <a:t>remove bias &amp; correlations, prevent attacker exploitation.</a:t>
            </a:r>
          </a:p>
          <a:p>
            <a:r>
              <a:rPr lang="en-US" sz="1900">
                <a:ea typeface="+mn-lt"/>
                <a:cs typeface="+mn-lt"/>
              </a:rPr>
              <a:t>Use cryptographic hash (SHA-256) to “whiten” concatenated samples.</a:t>
            </a:r>
          </a:p>
          <a:p>
            <a:r>
              <a:rPr lang="en-US" sz="1900" u="sng">
                <a:ea typeface="+mn-lt"/>
                <a:cs typeface="+mn-lt"/>
              </a:rPr>
              <a:t>Options for multiple keys</a:t>
            </a:r>
            <a:r>
              <a:rPr lang="en-US" sz="1900">
                <a:ea typeface="+mn-lt"/>
                <a:cs typeface="+mn-lt"/>
              </a:rPr>
              <a:t>: feed hash output into HKDF to derive multiple keys.</a:t>
            </a:r>
          </a:p>
          <a:p>
            <a:r>
              <a:rPr lang="en-US" sz="1900" u="sng">
                <a:ea typeface="+mn-lt"/>
                <a:cs typeface="+mn-lt"/>
              </a:rPr>
              <a:t>Entropy estimate</a:t>
            </a:r>
            <a:r>
              <a:rPr lang="en-US" sz="1900">
                <a:ea typeface="+mn-lt"/>
                <a:cs typeface="+mn-lt"/>
              </a:rPr>
              <a:t>: Before trusting bits, estimate min-entropy per sample</a:t>
            </a:r>
          </a:p>
          <a:p>
            <a:r>
              <a:rPr lang="en-US" sz="1900">
                <a:ea typeface="+mn-lt"/>
                <a:cs typeface="+mn-lt"/>
              </a:rPr>
              <a:t>If entropy is low, increase number of samples per key or use more streams.</a:t>
            </a:r>
            <a:endParaRPr lang="en-US"/>
          </a:p>
          <a:p>
            <a:r>
              <a:rPr lang="en-US" sz="1900" b="1"/>
              <a:t>Concentrating existing entropy safely.</a:t>
            </a:r>
          </a:p>
        </p:txBody>
      </p:sp>
    </p:spTree>
    <p:extLst>
      <p:ext uri="{BB962C8B-B14F-4D97-AF65-F5344CB8AC3E}">
        <p14:creationId xmlns:p14="http://schemas.microsoft.com/office/powerpoint/2010/main" val="4160816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Rectangle 1032">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99CBB4-5295-AF38-C754-1125FAB5A9F9}"/>
              </a:ext>
            </a:extLst>
          </p:cNvPr>
          <p:cNvSpPr>
            <a:spLocks noGrp="1"/>
          </p:cNvSpPr>
          <p:nvPr>
            <p:ph type="title"/>
          </p:nvPr>
        </p:nvSpPr>
        <p:spPr>
          <a:xfrm>
            <a:off x="1049451" y="1352492"/>
            <a:ext cx="4665540" cy="1143000"/>
          </a:xfrm>
        </p:spPr>
        <p:txBody>
          <a:bodyPr anchor="t">
            <a:normAutofit/>
          </a:bodyPr>
          <a:lstStyle/>
          <a:p>
            <a:pPr>
              <a:lnSpc>
                <a:spcPct val="90000"/>
              </a:lnSpc>
            </a:pPr>
            <a:r>
              <a:rPr lang="en-US" sz="3100"/>
              <a:t>What the Project is About</a:t>
            </a:r>
            <a:br>
              <a:rPr lang="en-US" sz="3100"/>
            </a:br>
            <a:r>
              <a:rPr lang="en-US" sz="3100"/>
              <a:t>(Recap)</a:t>
            </a:r>
          </a:p>
        </p:txBody>
      </p:sp>
      <p:cxnSp>
        <p:nvCxnSpPr>
          <p:cNvPr id="1035" name="Straight Connector 1034">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4BBA100-AF07-1B7D-7D8F-686B3FC85E1E}"/>
              </a:ext>
            </a:extLst>
          </p:cNvPr>
          <p:cNvSpPr>
            <a:spLocks noGrp="1"/>
          </p:cNvSpPr>
          <p:nvPr>
            <p:ph idx="1"/>
          </p:nvPr>
        </p:nvSpPr>
        <p:spPr>
          <a:xfrm>
            <a:off x="1049454" y="2662356"/>
            <a:ext cx="4665546" cy="3057911"/>
          </a:xfrm>
        </p:spPr>
        <p:txBody>
          <a:bodyPr>
            <a:normAutofit/>
          </a:bodyPr>
          <a:lstStyle/>
          <a:p>
            <a:r>
              <a:rPr lang="en-US"/>
              <a:t>Designing a True Random Number Generator that extracts randomness from fish movements in an aquarium captured via a camera. </a:t>
            </a:r>
          </a:p>
          <a:p>
            <a:pPr marL="0" indent="0">
              <a:buNone/>
            </a:pPr>
            <a:endParaRPr lang="en-US"/>
          </a:p>
        </p:txBody>
      </p:sp>
      <p:pic>
        <p:nvPicPr>
          <p:cNvPr id="1028" name="Picture 4" descr="Aquario Aquarium GIF - Aquario Aquarium Fish - Discover &amp; Share GIFs">
            <a:extLst>
              <a:ext uri="{FF2B5EF4-FFF2-40B4-BE49-F238E27FC236}">
                <a16:creationId xmlns:a16="http://schemas.microsoft.com/office/drawing/2014/main" id="{D44B17B1-E00E-C20C-77BF-1656F1737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0234" y="727587"/>
            <a:ext cx="474345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81749F0-8695-C72A-E7D3-8232FC134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443" y="3539614"/>
            <a:ext cx="4277031" cy="3207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903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5CCC5C-33A6-0821-5705-59233ACACE7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37580D-1176-4083-A9A1-BD8ED0899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BAC0F4-AED6-D20C-52D6-943690097610}"/>
              </a:ext>
            </a:extLst>
          </p:cNvPr>
          <p:cNvSpPr>
            <a:spLocks noGrp="1"/>
          </p:cNvSpPr>
          <p:nvPr>
            <p:ph type="title"/>
          </p:nvPr>
        </p:nvSpPr>
        <p:spPr>
          <a:xfrm>
            <a:off x="640080" y="1371600"/>
            <a:ext cx="2652779" cy="4150811"/>
          </a:xfrm>
        </p:spPr>
        <p:txBody>
          <a:bodyPr>
            <a:normAutofit/>
          </a:bodyPr>
          <a:lstStyle/>
          <a:p>
            <a:r>
              <a:rPr lang="en-US" sz="3400"/>
              <a:t>Technical Overview</a:t>
            </a:r>
          </a:p>
        </p:txBody>
      </p:sp>
      <p:cxnSp>
        <p:nvCxnSpPr>
          <p:cNvPr id="11" name="Straight Connector 10">
            <a:extLst>
              <a:ext uri="{FF2B5EF4-FFF2-40B4-BE49-F238E27FC236}">
                <a16:creationId xmlns:a16="http://schemas.microsoft.com/office/drawing/2014/main" id="{1A85A180-17F0-9F5F-51D9-6D242E7884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5E2C74A-755A-A598-4F0D-1F7149A33D7D}"/>
              </a:ext>
            </a:extLst>
          </p:cNvPr>
          <p:cNvGraphicFramePr>
            <a:graphicFrameLocks noGrp="1"/>
          </p:cNvGraphicFramePr>
          <p:nvPr>
            <p:ph idx="1"/>
            <p:extLst>
              <p:ext uri="{D42A27DB-BD31-4B8C-83A1-F6EECF244321}">
                <p14:modId xmlns:p14="http://schemas.microsoft.com/office/powerpoint/2010/main" val="2781131700"/>
              </p:ext>
            </p:extLst>
          </p:nvPr>
        </p:nvGraphicFramePr>
        <p:xfrm>
          <a:off x="4045291" y="1371600"/>
          <a:ext cx="7485718" cy="4926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0560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D43FE1-206E-D70A-33EA-A39E3C0094B7}"/>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6939BE-FB0B-5BEB-88DB-C7D4C8415F37}"/>
              </a:ext>
            </a:extLst>
          </p:cNvPr>
          <p:cNvSpPr>
            <a:spLocks noGrp="1"/>
          </p:cNvSpPr>
          <p:nvPr>
            <p:ph type="title"/>
          </p:nvPr>
        </p:nvSpPr>
        <p:spPr>
          <a:xfrm>
            <a:off x="640080" y="914399"/>
            <a:ext cx="3000587" cy="4160520"/>
          </a:xfrm>
        </p:spPr>
        <p:txBody>
          <a:bodyPr anchor="t">
            <a:normAutofit/>
          </a:bodyPr>
          <a:lstStyle/>
          <a:p>
            <a:r>
              <a:rPr lang="en-US" sz="3600"/>
              <a:t>Technical Overview</a:t>
            </a:r>
          </a:p>
        </p:txBody>
      </p:sp>
      <p:cxnSp>
        <p:nvCxnSpPr>
          <p:cNvPr id="14" name="Straight Connector 13">
            <a:extLst>
              <a:ext uri="{FF2B5EF4-FFF2-40B4-BE49-F238E27FC236}">
                <a16:creationId xmlns:a16="http://schemas.microsoft.com/office/drawing/2014/main" id="{05ADA91C-AD52-A530-A898-AD6E698745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BCEE70C9-FEA9-3688-4F63-6E9A6CEC53FE}"/>
              </a:ext>
            </a:extLst>
          </p:cNvPr>
          <p:cNvGraphicFramePr>
            <a:graphicFrameLocks noGrp="1"/>
          </p:cNvGraphicFramePr>
          <p:nvPr>
            <p:ph idx="1"/>
            <p:extLst>
              <p:ext uri="{D42A27DB-BD31-4B8C-83A1-F6EECF244321}">
                <p14:modId xmlns:p14="http://schemas.microsoft.com/office/powerpoint/2010/main" val="911641725"/>
              </p:ext>
            </p:extLst>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5839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C6046-75AF-A432-2A9D-FAA627CA73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0A7F8B-101E-C2D2-FA32-5F881717D5F9}"/>
              </a:ext>
            </a:extLst>
          </p:cNvPr>
          <p:cNvSpPr>
            <a:spLocks noGrp="1"/>
          </p:cNvSpPr>
          <p:nvPr>
            <p:ph type="title"/>
          </p:nvPr>
        </p:nvSpPr>
        <p:spPr/>
        <p:txBody>
          <a:bodyPr/>
          <a:lstStyle/>
          <a:p>
            <a:r>
              <a:rPr lang="en-US"/>
              <a:t>Threat Model </a:t>
            </a:r>
            <a:r>
              <a:rPr lang="en-US">
                <a:ea typeface="+mj-lt"/>
                <a:cs typeface="+mj-lt"/>
              </a:rPr>
              <a:t>Overview</a:t>
            </a:r>
          </a:p>
        </p:txBody>
      </p:sp>
      <p:sp>
        <p:nvSpPr>
          <p:cNvPr id="3" name="Content Placeholder 2">
            <a:extLst>
              <a:ext uri="{FF2B5EF4-FFF2-40B4-BE49-F238E27FC236}">
                <a16:creationId xmlns:a16="http://schemas.microsoft.com/office/drawing/2014/main" id="{E363711E-ACA4-E414-D561-ADD7EE988353}"/>
              </a:ext>
            </a:extLst>
          </p:cNvPr>
          <p:cNvSpPr>
            <a:spLocks noGrp="1"/>
          </p:cNvSpPr>
          <p:nvPr>
            <p:ph idx="1"/>
          </p:nvPr>
        </p:nvSpPr>
        <p:spPr/>
        <p:txBody>
          <a:bodyPr vert="horz" lIns="91440" tIns="45720" rIns="91440" bIns="45720" rtlCol="0" anchor="t">
            <a:normAutofit fontScale="55000" lnSpcReduction="20000"/>
          </a:bodyPr>
          <a:lstStyle/>
          <a:p>
            <a:pPr marL="0" indent="0">
              <a:buNone/>
            </a:pPr>
            <a:r>
              <a:rPr lang="en-US" b="1">
                <a:ea typeface="+mn-lt"/>
                <a:cs typeface="+mn-lt"/>
              </a:rPr>
              <a:t>Adversaries</a:t>
            </a:r>
            <a:endParaRPr lang="en-US"/>
          </a:p>
          <a:p>
            <a:r>
              <a:rPr lang="en-US">
                <a:ea typeface="+mn-lt"/>
                <a:cs typeface="+mn-lt"/>
              </a:rPr>
              <a:t>Remote attacker (internet‑based, no physical access).</a:t>
            </a:r>
            <a:endParaRPr lang="en-US"/>
          </a:p>
          <a:p>
            <a:r>
              <a:rPr lang="en-US">
                <a:ea typeface="+mn-lt"/>
                <a:cs typeface="+mn-lt"/>
              </a:rPr>
              <a:t>Insider attacker (access to software pipeline or system logs).</a:t>
            </a:r>
            <a:endParaRPr lang="en-US"/>
          </a:p>
          <a:p>
            <a:r>
              <a:rPr lang="en-US">
                <a:ea typeface="+mn-lt"/>
                <a:cs typeface="+mn-lt"/>
              </a:rPr>
              <a:t>Advanced adversary (state‑level, with resources to manipulate entropy sources).</a:t>
            </a:r>
            <a:endParaRPr lang="en-US"/>
          </a:p>
          <a:p>
            <a:pPr marL="0" indent="0">
              <a:buNone/>
            </a:pPr>
            <a:r>
              <a:rPr lang="en-US" b="1">
                <a:ea typeface="+mn-lt"/>
                <a:cs typeface="+mn-lt"/>
              </a:rPr>
              <a:t>Assets to Protect</a:t>
            </a:r>
            <a:endParaRPr lang="en-US"/>
          </a:p>
          <a:p>
            <a:r>
              <a:rPr lang="en-US">
                <a:ea typeface="+mn-lt"/>
                <a:cs typeface="+mn-lt"/>
              </a:rPr>
              <a:t>Randomness quality (entropy strength).</a:t>
            </a:r>
            <a:endParaRPr lang="en-US"/>
          </a:p>
          <a:p>
            <a:r>
              <a:rPr lang="en-US">
                <a:ea typeface="+mn-lt"/>
                <a:cs typeface="+mn-lt"/>
              </a:rPr>
              <a:t>Generated cryptographic keys.</a:t>
            </a:r>
            <a:endParaRPr lang="en-US"/>
          </a:p>
          <a:p>
            <a:r>
              <a:rPr lang="en-US">
                <a:ea typeface="+mn-lt"/>
                <a:cs typeface="+mn-lt"/>
              </a:rPr>
              <a:t>Integrity of entropy pipeline (video input → key output).</a:t>
            </a:r>
            <a:endParaRPr lang="en-US"/>
          </a:p>
          <a:p>
            <a:pPr marL="0" indent="0">
              <a:buNone/>
            </a:pPr>
            <a:r>
              <a:rPr lang="en-US" b="1">
                <a:ea typeface="+mn-lt"/>
                <a:cs typeface="+mn-lt"/>
              </a:rPr>
              <a:t>Assumptions</a:t>
            </a:r>
            <a:endParaRPr lang="en-US"/>
          </a:p>
          <a:p>
            <a:r>
              <a:rPr lang="en-US">
                <a:ea typeface="+mn-lt"/>
                <a:cs typeface="+mn-lt"/>
              </a:rPr>
              <a:t>Public video streams are not under attacker’s direct control.</a:t>
            </a:r>
            <a:endParaRPr lang="en-US"/>
          </a:p>
          <a:p>
            <a:r>
              <a:rPr lang="en-US">
                <a:ea typeface="+mn-lt"/>
                <a:cs typeface="+mn-lt"/>
              </a:rPr>
              <a:t>Cryptographic primitives (SHA‑256, HKDF) are secure.</a:t>
            </a:r>
            <a:endParaRPr lang="en-US"/>
          </a:p>
          <a:p>
            <a:r>
              <a:rPr lang="en-US">
                <a:ea typeface="+mn-lt"/>
                <a:cs typeface="+mn-lt"/>
              </a:rPr>
              <a:t>System environment is not fully compromised.</a:t>
            </a:r>
            <a:endParaRPr lang="en-US"/>
          </a:p>
          <a:p>
            <a:endParaRPr lang="en-US" b="1"/>
          </a:p>
          <a:p>
            <a:endParaRPr lang="en-US" b="1"/>
          </a:p>
          <a:p>
            <a:endParaRPr lang="en-US"/>
          </a:p>
        </p:txBody>
      </p:sp>
      <p:pic>
        <p:nvPicPr>
          <p:cNvPr id="4" name="Picture 3" descr="A drawing of a lock and key&#10;&#10;AI-generated content may be incorrect.">
            <a:extLst>
              <a:ext uri="{FF2B5EF4-FFF2-40B4-BE49-F238E27FC236}">
                <a16:creationId xmlns:a16="http://schemas.microsoft.com/office/drawing/2014/main" id="{96199DB7-3ED3-7604-1936-590135B71515}"/>
              </a:ext>
            </a:extLst>
          </p:cNvPr>
          <p:cNvPicPr>
            <a:picLocks noChangeAspect="1"/>
          </p:cNvPicPr>
          <p:nvPr/>
        </p:nvPicPr>
        <p:blipFill>
          <a:blip r:embed="rId2"/>
          <a:stretch>
            <a:fillRect/>
          </a:stretch>
        </p:blipFill>
        <p:spPr>
          <a:xfrm>
            <a:off x="6513788" y="2635319"/>
            <a:ext cx="4680641" cy="2686189"/>
          </a:xfrm>
          <a:prstGeom prst="rect">
            <a:avLst/>
          </a:prstGeom>
        </p:spPr>
      </p:pic>
    </p:spTree>
    <p:extLst>
      <p:ext uri="{BB962C8B-B14F-4D97-AF65-F5344CB8AC3E}">
        <p14:creationId xmlns:p14="http://schemas.microsoft.com/office/powerpoint/2010/main" val="613827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1D333-5A1B-FAE2-24D1-A4C81868CF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817BC9-A73A-D7FF-A8E0-0038A3D769EA}"/>
              </a:ext>
            </a:extLst>
          </p:cNvPr>
          <p:cNvSpPr>
            <a:spLocks noGrp="1"/>
          </p:cNvSpPr>
          <p:nvPr>
            <p:ph type="title"/>
          </p:nvPr>
        </p:nvSpPr>
        <p:spPr/>
        <p:txBody>
          <a:bodyPr/>
          <a:lstStyle/>
          <a:p>
            <a:r>
              <a:rPr lang="en-US"/>
              <a:t>Threat Model</a:t>
            </a:r>
            <a:r>
              <a:rPr lang="en-US">
                <a:ea typeface="+mj-lt"/>
                <a:cs typeface="+mj-lt"/>
              </a:rPr>
              <a:t>: Attack Surfaces</a:t>
            </a:r>
            <a:endParaRPr lang="en-US"/>
          </a:p>
        </p:txBody>
      </p:sp>
      <p:sp>
        <p:nvSpPr>
          <p:cNvPr id="3" name="Content Placeholder 2">
            <a:extLst>
              <a:ext uri="{FF2B5EF4-FFF2-40B4-BE49-F238E27FC236}">
                <a16:creationId xmlns:a16="http://schemas.microsoft.com/office/drawing/2014/main" id="{A6C2AD50-050C-8BF2-068E-B1743E91549A}"/>
              </a:ext>
            </a:extLst>
          </p:cNvPr>
          <p:cNvSpPr>
            <a:spLocks noGrp="1"/>
          </p:cNvSpPr>
          <p:nvPr>
            <p:ph idx="1"/>
          </p:nvPr>
        </p:nvSpPr>
        <p:spPr/>
        <p:txBody>
          <a:bodyPr vert="horz" lIns="91440" tIns="45720" rIns="91440" bIns="45720" rtlCol="0" anchor="t">
            <a:normAutofit fontScale="62500" lnSpcReduction="20000"/>
          </a:bodyPr>
          <a:lstStyle/>
          <a:p>
            <a:pPr marL="0" indent="0">
              <a:buNone/>
            </a:pPr>
            <a:r>
              <a:rPr lang="en-US" b="1">
                <a:ea typeface="+mn-lt"/>
                <a:cs typeface="+mn-lt"/>
              </a:rPr>
              <a:t>Potential Points of Exploitation:</a:t>
            </a:r>
          </a:p>
          <a:p>
            <a:r>
              <a:rPr lang="en-US" b="1">
                <a:ea typeface="+mn-lt"/>
                <a:cs typeface="+mn-lt"/>
              </a:rPr>
              <a:t>Video Input</a:t>
            </a:r>
            <a:endParaRPr lang="en-US"/>
          </a:p>
          <a:p>
            <a:pPr marL="493395" lvl="1"/>
            <a:r>
              <a:rPr lang="en-US">
                <a:ea typeface="+mn-lt"/>
                <a:cs typeface="+mn-lt"/>
              </a:rPr>
              <a:t>Stream tampering (injected or replayed video).</a:t>
            </a:r>
            <a:endParaRPr lang="en-US"/>
          </a:p>
          <a:p>
            <a:pPr marL="493395" lvl="1"/>
            <a:r>
              <a:rPr lang="en-US">
                <a:ea typeface="+mn-lt"/>
                <a:cs typeface="+mn-lt"/>
              </a:rPr>
              <a:t>Frame drops or synchronization attacks.</a:t>
            </a:r>
            <a:endParaRPr lang="en-US"/>
          </a:p>
          <a:p>
            <a:r>
              <a:rPr lang="en-US" b="1">
                <a:ea typeface="+mn-lt"/>
                <a:cs typeface="+mn-lt"/>
              </a:rPr>
              <a:t>Fish Detection &amp; Tracking</a:t>
            </a:r>
            <a:endParaRPr lang="en-US"/>
          </a:p>
          <a:p>
            <a:pPr marL="493395" lvl="1"/>
            <a:r>
              <a:rPr lang="en-US">
                <a:ea typeface="+mn-lt"/>
                <a:cs typeface="+mn-lt"/>
              </a:rPr>
              <a:t>Adversary introduces artificial patterns (e.g., overlayed graphics, lighting manipulation).</a:t>
            </a:r>
            <a:endParaRPr lang="en-US"/>
          </a:p>
          <a:p>
            <a:pPr marL="493395" lvl="1"/>
            <a:r>
              <a:rPr lang="en-US">
                <a:ea typeface="+mn-lt"/>
                <a:cs typeface="+mn-lt"/>
              </a:rPr>
              <a:t>Misclassification of objects as “fish” → biased entropy.</a:t>
            </a:r>
            <a:endParaRPr lang="en-US"/>
          </a:p>
          <a:p>
            <a:r>
              <a:rPr lang="en-US" b="1">
                <a:ea typeface="+mn-lt"/>
                <a:cs typeface="+mn-lt"/>
              </a:rPr>
              <a:t>Quantization &amp; Sampling</a:t>
            </a:r>
            <a:endParaRPr lang="en-US"/>
          </a:p>
          <a:p>
            <a:pPr marL="493395" lvl="1"/>
            <a:r>
              <a:rPr lang="en-US">
                <a:ea typeface="+mn-lt"/>
                <a:cs typeface="+mn-lt"/>
              </a:rPr>
              <a:t>Predictable mapping if quantization too coarse.</a:t>
            </a:r>
            <a:endParaRPr lang="en-US"/>
          </a:p>
          <a:p>
            <a:pPr marL="493395" lvl="1"/>
            <a:r>
              <a:rPr lang="en-US">
                <a:ea typeface="+mn-lt"/>
                <a:cs typeface="+mn-lt"/>
              </a:rPr>
              <a:t>Correlation across frames if sampling rate too high.</a:t>
            </a:r>
            <a:endParaRPr lang="en-US"/>
          </a:p>
          <a:p>
            <a:r>
              <a:rPr lang="en-US" b="1">
                <a:ea typeface="+mn-lt"/>
                <a:cs typeface="+mn-lt"/>
              </a:rPr>
              <a:t>Hashing &amp; Conditioning</a:t>
            </a:r>
            <a:endParaRPr lang="en-US"/>
          </a:p>
          <a:p>
            <a:pPr marL="493395" lvl="1"/>
            <a:r>
              <a:rPr lang="en-US">
                <a:ea typeface="+mn-lt"/>
                <a:cs typeface="+mn-lt"/>
              </a:rPr>
              <a:t>Weak or omitted conditioning could leak bias.</a:t>
            </a:r>
            <a:endParaRPr lang="en-US"/>
          </a:p>
          <a:p>
            <a:pPr marL="493395" lvl="1"/>
            <a:r>
              <a:rPr lang="en-US">
                <a:ea typeface="+mn-lt"/>
                <a:cs typeface="+mn-lt"/>
              </a:rPr>
              <a:t>Side‑channel leakage of pre‑hash values.</a:t>
            </a:r>
            <a:endParaRPr lang="en-US"/>
          </a:p>
          <a:p>
            <a:endParaRPr lang="en-US" b="1"/>
          </a:p>
          <a:p>
            <a:endParaRPr lang="en-US" b="1"/>
          </a:p>
          <a:p>
            <a:endParaRPr lang="en-US"/>
          </a:p>
        </p:txBody>
      </p:sp>
      <p:pic>
        <p:nvPicPr>
          <p:cNvPr id="4" name="Picture 3" descr="Design a modern infographic for a presentation slide titled Threat Model (Attack Surfaces). Do not include text from the slide. Instead, use icons and visual metaphors to represent four clusters of attack surfaces:&#10;&#10;Video Input (red theme): show a video camera icon with a glitch effect, a replay loop symbol, and broken frames to suggest tampering or synchronization attacks.&#10;&#10;Fish Detection &amp; Tracking (orange theme): show a fish silhouette with overlayed artificial patterns (like gridlines or flashing lights), and a misclassified object (e.g., a rock mistaken for a fish).&#10;&#10;Quantization &amp; Sampling (yellow theme): show a pixelated grid with predictable repeating patterns, and a clock or metronome symbol to suggest correlation from timing.&#10;&#10;Hashing &amp; Conditioning (purple theme): show a hash symbol (#) with cracks or leaks, and a side‑channel icon (waves escaping a lock).&#10;&#10;Arrange the four clusters in a square or diamond layout with subtle arrows pointing inward toward a central 'Entropy Pipeline' symbol (e.g., a flowing data stream). Use distinct color coding for each cluster (red, orange, yellow, purple) and keep the style flat, minimal, and professional so it visually complements the slide text without duplicating it.">
            <a:extLst>
              <a:ext uri="{FF2B5EF4-FFF2-40B4-BE49-F238E27FC236}">
                <a16:creationId xmlns:a16="http://schemas.microsoft.com/office/drawing/2014/main" id="{69E2DF07-4DCB-6B92-CCB3-D8D857CFB0DA}"/>
              </a:ext>
            </a:extLst>
          </p:cNvPr>
          <p:cNvPicPr>
            <a:picLocks noChangeAspect="1"/>
          </p:cNvPicPr>
          <p:nvPr/>
        </p:nvPicPr>
        <p:blipFill>
          <a:blip r:embed="rId2"/>
          <a:stretch>
            <a:fillRect/>
          </a:stretch>
        </p:blipFill>
        <p:spPr>
          <a:xfrm>
            <a:off x="6856769" y="2881511"/>
            <a:ext cx="5337095" cy="3071480"/>
          </a:xfrm>
          <a:prstGeom prst="rect">
            <a:avLst/>
          </a:prstGeom>
        </p:spPr>
      </p:pic>
    </p:spTree>
    <p:extLst>
      <p:ext uri="{BB962C8B-B14F-4D97-AF65-F5344CB8AC3E}">
        <p14:creationId xmlns:p14="http://schemas.microsoft.com/office/powerpoint/2010/main" val="4005010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1BDEC-65AD-28D4-BE0E-6CCA1E7BDF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0D08EE-2930-F283-96B8-2892C0CCAA5B}"/>
              </a:ext>
            </a:extLst>
          </p:cNvPr>
          <p:cNvSpPr>
            <a:spLocks noGrp="1"/>
          </p:cNvSpPr>
          <p:nvPr>
            <p:ph type="title"/>
          </p:nvPr>
        </p:nvSpPr>
        <p:spPr/>
        <p:txBody>
          <a:bodyPr/>
          <a:lstStyle/>
          <a:p>
            <a:r>
              <a:rPr lang="en-US"/>
              <a:t>Threat Model</a:t>
            </a:r>
            <a:r>
              <a:rPr lang="en-US">
                <a:ea typeface="+mj-lt"/>
                <a:cs typeface="+mj-lt"/>
              </a:rPr>
              <a:t>: Adversary Goals</a:t>
            </a:r>
            <a:endParaRPr lang="en-US"/>
          </a:p>
        </p:txBody>
      </p:sp>
      <p:sp>
        <p:nvSpPr>
          <p:cNvPr id="3" name="Content Placeholder 2">
            <a:extLst>
              <a:ext uri="{FF2B5EF4-FFF2-40B4-BE49-F238E27FC236}">
                <a16:creationId xmlns:a16="http://schemas.microsoft.com/office/drawing/2014/main" id="{1F4BF0F4-CA85-F04B-52DA-CD2BA244C94F}"/>
              </a:ext>
            </a:extLst>
          </p:cNvPr>
          <p:cNvSpPr>
            <a:spLocks noGrp="1"/>
          </p:cNvSpPr>
          <p:nvPr>
            <p:ph idx="1"/>
          </p:nvPr>
        </p:nvSpPr>
        <p:spPr/>
        <p:txBody>
          <a:bodyPr vert="horz" lIns="91440" tIns="45720" rIns="91440" bIns="45720" rtlCol="0" anchor="t">
            <a:normAutofit fontScale="62500" lnSpcReduction="20000"/>
          </a:bodyPr>
          <a:lstStyle/>
          <a:p>
            <a:pPr marL="0" indent="0">
              <a:buNone/>
            </a:pPr>
            <a:r>
              <a:rPr lang="en-US" b="1">
                <a:ea typeface="+mn-lt"/>
                <a:cs typeface="+mn-lt"/>
              </a:rPr>
              <a:t>What an Attacker Wants</a:t>
            </a:r>
          </a:p>
          <a:p>
            <a:r>
              <a:rPr lang="en-US" b="1">
                <a:ea typeface="+mn-lt"/>
                <a:cs typeface="+mn-lt"/>
              </a:rPr>
              <a:t>Entropy Reduction</a:t>
            </a:r>
            <a:endParaRPr lang="en-US"/>
          </a:p>
          <a:p>
            <a:pPr marL="493395" lvl="1"/>
            <a:r>
              <a:rPr lang="en-US">
                <a:ea typeface="+mn-lt"/>
                <a:cs typeface="+mn-lt"/>
              </a:rPr>
              <a:t>Bias fish movement patterns (e.g., flashing lights, feeding schedules).</a:t>
            </a:r>
            <a:endParaRPr lang="en-US"/>
          </a:p>
          <a:p>
            <a:pPr marL="493395" lvl="1"/>
            <a:r>
              <a:rPr lang="en-US">
                <a:ea typeface="+mn-lt"/>
                <a:cs typeface="+mn-lt"/>
              </a:rPr>
              <a:t>Force predictable trajectories → reduce randomness.</a:t>
            </a:r>
            <a:endParaRPr lang="en-US"/>
          </a:p>
          <a:p>
            <a:r>
              <a:rPr lang="en-US" b="1">
                <a:ea typeface="+mn-lt"/>
                <a:cs typeface="+mn-lt"/>
              </a:rPr>
              <a:t>Replay / Injection</a:t>
            </a:r>
            <a:endParaRPr lang="en-US"/>
          </a:p>
          <a:p>
            <a:pPr marL="493395" lvl="1"/>
            <a:r>
              <a:rPr lang="en-US">
                <a:ea typeface="+mn-lt"/>
                <a:cs typeface="+mn-lt"/>
              </a:rPr>
              <a:t>Replace live feed with pre‑recorded video.</a:t>
            </a:r>
            <a:endParaRPr lang="en-US"/>
          </a:p>
          <a:p>
            <a:pPr marL="493395" lvl="1"/>
            <a:r>
              <a:rPr lang="en-US">
                <a:ea typeface="+mn-lt"/>
                <a:cs typeface="+mn-lt"/>
              </a:rPr>
              <a:t>Replay known fish patterns to predict outputs.</a:t>
            </a:r>
            <a:endParaRPr lang="en-US"/>
          </a:p>
          <a:p>
            <a:r>
              <a:rPr lang="en-US" b="1">
                <a:ea typeface="+mn-lt"/>
                <a:cs typeface="+mn-lt"/>
              </a:rPr>
              <a:t>Key Recovery</a:t>
            </a:r>
            <a:endParaRPr lang="en-US"/>
          </a:p>
          <a:p>
            <a:pPr marL="493395" lvl="1"/>
            <a:r>
              <a:rPr lang="en-US">
                <a:ea typeface="+mn-lt"/>
                <a:cs typeface="+mn-lt"/>
              </a:rPr>
              <a:t>Exploit low‑entropy outputs to brute‑force derived keys.</a:t>
            </a:r>
            <a:endParaRPr lang="en-US"/>
          </a:p>
          <a:p>
            <a:pPr marL="493395" lvl="1"/>
            <a:r>
              <a:rPr lang="en-US">
                <a:ea typeface="+mn-lt"/>
                <a:cs typeface="+mn-lt"/>
              </a:rPr>
              <a:t>Correlate multiple outputs to infer internal state.</a:t>
            </a:r>
            <a:endParaRPr lang="en-US"/>
          </a:p>
          <a:p>
            <a:r>
              <a:rPr lang="en-US" b="1">
                <a:ea typeface="+mn-lt"/>
                <a:cs typeface="+mn-lt"/>
              </a:rPr>
              <a:t>Denial of Service</a:t>
            </a:r>
            <a:endParaRPr lang="en-US"/>
          </a:p>
          <a:p>
            <a:pPr marL="493395" lvl="1"/>
            <a:r>
              <a:rPr lang="en-US">
                <a:ea typeface="+mn-lt"/>
                <a:cs typeface="+mn-lt"/>
              </a:rPr>
              <a:t>Overwhelm system with corrupted frames.</a:t>
            </a:r>
            <a:endParaRPr lang="en-US"/>
          </a:p>
          <a:p>
            <a:pPr marL="493395" lvl="1"/>
            <a:r>
              <a:rPr lang="en-US">
                <a:ea typeface="+mn-lt"/>
                <a:cs typeface="+mn-lt"/>
              </a:rPr>
              <a:t>Cause entropy estimator to fail → no keys generated.</a:t>
            </a:r>
            <a:endParaRPr lang="en-US"/>
          </a:p>
          <a:p>
            <a:endParaRPr lang="en-US" b="1"/>
          </a:p>
          <a:p>
            <a:endParaRPr lang="en-US" b="1"/>
          </a:p>
          <a:p>
            <a:endParaRPr lang="en-US"/>
          </a:p>
        </p:txBody>
      </p:sp>
      <p:pic>
        <p:nvPicPr>
          <p:cNvPr id="4" name="Picture 3" descr="Design a modern infographic for a presentation slide titled Threat Model (Adversary Goals). Do not include text from the slide. Instead, use icons and visual metaphors to represent four attacker objectives:&#10;&#10;Entropy Reduction (red theme): show a fish tank with flashing lights or feeding pellets influencing fish movement, and arrows forcing fish into predictable straight paths.&#10;&#10;Replay / Injection (orange theme): show a video play icon with a looping arrow, and a split screen of 'live feed' vs. 'recorded feed' to suggest replay attacks.&#10;&#10;Key Recovery (yellow theme): show a broken cryptographic key, a magnifying glass over binary code, and a brute‑force padlock being cracked.&#10;&#10;Denial of Service (purple theme): show a warning triangle, corrupted video frames, and a crashing entropy meter icon.&#10;&#10;Arrange the four clusters around a central attacker silhouette (hooded figure) with arrows radiating outward to each goal. Use distinct color coding (red, orange, yellow, purple) for each cluster, flat minimal style, and a clean white background so the visual complements the slide text without duplicating it.">
            <a:extLst>
              <a:ext uri="{FF2B5EF4-FFF2-40B4-BE49-F238E27FC236}">
                <a16:creationId xmlns:a16="http://schemas.microsoft.com/office/drawing/2014/main" id="{E7F64B59-83E2-7C2E-F2A3-F94AF849B626}"/>
              </a:ext>
            </a:extLst>
          </p:cNvPr>
          <p:cNvPicPr>
            <a:picLocks noChangeAspect="1"/>
          </p:cNvPicPr>
          <p:nvPr/>
        </p:nvPicPr>
        <p:blipFill>
          <a:blip r:embed="rId2"/>
          <a:stretch>
            <a:fillRect/>
          </a:stretch>
        </p:blipFill>
        <p:spPr>
          <a:xfrm>
            <a:off x="6704496" y="2472634"/>
            <a:ext cx="5486400" cy="3657600"/>
          </a:xfrm>
          <a:prstGeom prst="rect">
            <a:avLst/>
          </a:prstGeom>
        </p:spPr>
      </p:pic>
    </p:spTree>
    <p:extLst>
      <p:ext uri="{BB962C8B-B14F-4D97-AF65-F5344CB8AC3E}">
        <p14:creationId xmlns:p14="http://schemas.microsoft.com/office/powerpoint/2010/main" val="3422346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60421-D968-1C77-1E38-5D6624EBC4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C021EE-27A7-CCE8-59E4-48A31B095A42}"/>
              </a:ext>
            </a:extLst>
          </p:cNvPr>
          <p:cNvSpPr>
            <a:spLocks noGrp="1"/>
          </p:cNvSpPr>
          <p:nvPr>
            <p:ph type="title"/>
          </p:nvPr>
        </p:nvSpPr>
        <p:spPr/>
        <p:txBody>
          <a:bodyPr/>
          <a:lstStyle/>
          <a:p>
            <a:r>
              <a:rPr lang="en-US"/>
              <a:t>Threat Model</a:t>
            </a:r>
            <a:r>
              <a:rPr lang="en-US">
                <a:ea typeface="+mj-lt"/>
                <a:cs typeface="+mj-lt"/>
              </a:rPr>
              <a:t>: Mitigations &amp; Defenses</a:t>
            </a:r>
            <a:endParaRPr lang="en-US"/>
          </a:p>
        </p:txBody>
      </p:sp>
      <p:sp>
        <p:nvSpPr>
          <p:cNvPr id="3" name="Content Placeholder 2">
            <a:extLst>
              <a:ext uri="{FF2B5EF4-FFF2-40B4-BE49-F238E27FC236}">
                <a16:creationId xmlns:a16="http://schemas.microsoft.com/office/drawing/2014/main" id="{3C2640DF-8FE7-A9F0-C2CD-DD8074B072DD}"/>
              </a:ext>
            </a:extLst>
          </p:cNvPr>
          <p:cNvSpPr>
            <a:spLocks noGrp="1"/>
          </p:cNvSpPr>
          <p:nvPr>
            <p:ph idx="1"/>
          </p:nvPr>
        </p:nvSpPr>
        <p:spPr>
          <a:xfrm>
            <a:off x="640080" y="2017609"/>
            <a:ext cx="10890928" cy="4182023"/>
          </a:xfrm>
        </p:spPr>
        <p:txBody>
          <a:bodyPr vert="horz" lIns="91440" tIns="45720" rIns="91440" bIns="45720" rtlCol="0" anchor="t">
            <a:noAutofit/>
          </a:bodyPr>
          <a:lstStyle/>
          <a:p>
            <a:pPr marL="0" indent="0">
              <a:buNone/>
            </a:pPr>
            <a:r>
              <a:rPr lang="en-US" sz="1100" b="1">
                <a:ea typeface="+mn-lt"/>
                <a:cs typeface="+mn-lt"/>
              </a:rPr>
              <a:t>How We Defend Against Threats</a:t>
            </a:r>
            <a:endParaRPr lang="en-US" sz="1100"/>
          </a:p>
          <a:p>
            <a:r>
              <a:rPr lang="en-US" sz="1100" b="1">
                <a:ea typeface="+mn-lt"/>
                <a:cs typeface="+mn-lt"/>
              </a:rPr>
              <a:t>Video Input</a:t>
            </a:r>
            <a:endParaRPr lang="en-US" sz="1100"/>
          </a:p>
          <a:p>
            <a:pPr marL="493395" lvl="1"/>
            <a:r>
              <a:rPr lang="en-US" sz="1050">
                <a:ea typeface="+mn-lt"/>
                <a:cs typeface="+mn-lt"/>
              </a:rPr>
              <a:t>Use multiple independent streams (cross‑entropy).</a:t>
            </a:r>
            <a:endParaRPr lang="en-US" sz="1050"/>
          </a:p>
          <a:p>
            <a:pPr marL="493395" lvl="1"/>
            <a:r>
              <a:rPr lang="en-US" sz="1050">
                <a:ea typeface="+mn-lt"/>
                <a:cs typeface="+mn-lt"/>
              </a:rPr>
              <a:t>Timestamp verification to detect replay.</a:t>
            </a:r>
            <a:endParaRPr lang="en-US" sz="1050"/>
          </a:p>
          <a:p>
            <a:r>
              <a:rPr lang="en-US" sz="1100" b="1">
                <a:ea typeface="+mn-lt"/>
                <a:cs typeface="+mn-lt"/>
              </a:rPr>
              <a:t>Detection &amp; Tracking</a:t>
            </a:r>
            <a:endParaRPr lang="en-US" sz="1100"/>
          </a:p>
          <a:p>
            <a:pPr marL="493395" lvl="1"/>
            <a:r>
              <a:rPr lang="en-US" sz="1050">
                <a:ea typeface="+mn-lt"/>
                <a:cs typeface="+mn-lt"/>
              </a:rPr>
              <a:t>Confidence thresholds: discard low‑certainty detections.</a:t>
            </a:r>
            <a:endParaRPr lang="en-US" sz="1050"/>
          </a:p>
          <a:p>
            <a:pPr marL="493395" lvl="1"/>
            <a:r>
              <a:rPr lang="en-US" sz="1050">
                <a:ea typeface="+mn-lt"/>
                <a:cs typeface="+mn-lt"/>
              </a:rPr>
              <a:t>Rotate fish subsets randomly each epoch.</a:t>
            </a:r>
            <a:endParaRPr lang="en-US" sz="1050"/>
          </a:p>
          <a:p>
            <a:r>
              <a:rPr lang="en-US" sz="1100" b="1">
                <a:ea typeface="+mn-lt"/>
                <a:cs typeface="+mn-lt"/>
              </a:rPr>
              <a:t>Quantization &amp; Sampling</a:t>
            </a:r>
            <a:endParaRPr lang="en-US" sz="1100"/>
          </a:p>
          <a:p>
            <a:pPr marL="493395" lvl="1"/>
            <a:r>
              <a:rPr lang="en-US" sz="1050">
                <a:ea typeface="+mn-lt"/>
                <a:cs typeface="+mn-lt"/>
              </a:rPr>
              <a:t>Fine‑tuned quantization to balance entropy vs. noise.</a:t>
            </a:r>
            <a:endParaRPr lang="en-US" sz="1050"/>
          </a:p>
          <a:p>
            <a:pPr marL="493395" lvl="1"/>
            <a:r>
              <a:rPr lang="en-US" sz="1050">
                <a:ea typeface="+mn-lt"/>
                <a:cs typeface="+mn-lt"/>
              </a:rPr>
              <a:t>Randomized sampling intervals to prevent correlation.</a:t>
            </a:r>
            <a:endParaRPr lang="en-US" sz="1050"/>
          </a:p>
          <a:p>
            <a:r>
              <a:rPr lang="en-US" sz="1100" b="1">
                <a:ea typeface="+mn-lt"/>
                <a:cs typeface="+mn-lt"/>
              </a:rPr>
              <a:t>Hashing &amp; Conditioning</a:t>
            </a:r>
            <a:endParaRPr lang="en-US" sz="1100"/>
          </a:p>
          <a:p>
            <a:pPr marL="493395" lvl="1"/>
            <a:r>
              <a:rPr lang="en-US" sz="1050">
                <a:ea typeface="+mn-lt"/>
                <a:cs typeface="+mn-lt"/>
              </a:rPr>
              <a:t>SHA‑256 whitening removes bias.</a:t>
            </a:r>
            <a:endParaRPr lang="en-US" sz="1050"/>
          </a:p>
          <a:p>
            <a:pPr marL="493395" lvl="1"/>
            <a:r>
              <a:rPr lang="en-US" sz="1050">
                <a:ea typeface="+mn-lt"/>
                <a:cs typeface="+mn-lt"/>
              </a:rPr>
              <a:t>HKDF for multiple key derivations.</a:t>
            </a:r>
            <a:endParaRPr lang="en-US" sz="1050"/>
          </a:p>
          <a:p>
            <a:r>
              <a:rPr lang="en-US" sz="1100" b="1">
                <a:ea typeface="+mn-lt"/>
                <a:cs typeface="+mn-lt"/>
              </a:rPr>
              <a:t>System Hardening</a:t>
            </a:r>
            <a:endParaRPr lang="en-US" sz="1100"/>
          </a:p>
          <a:p>
            <a:pPr marL="493395" lvl="1"/>
            <a:r>
              <a:rPr lang="en-US" sz="1050">
                <a:ea typeface="+mn-lt"/>
                <a:cs typeface="+mn-lt"/>
              </a:rPr>
              <a:t>Drop samples on frame loss or low entropy.</a:t>
            </a:r>
            <a:endParaRPr lang="en-US" sz="1050"/>
          </a:p>
          <a:p>
            <a:pPr marL="493395" lvl="1"/>
            <a:r>
              <a:rPr lang="en-US" sz="1050">
                <a:ea typeface="+mn-lt"/>
                <a:cs typeface="+mn-lt"/>
              </a:rPr>
              <a:t>Log metrics for anomaly detection.</a:t>
            </a:r>
            <a:endParaRPr lang="en-US" sz="1050"/>
          </a:p>
          <a:p>
            <a:endParaRPr lang="en-US" sz="700" b="1"/>
          </a:p>
          <a:p>
            <a:endParaRPr lang="en-US" sz="700" b="1"/>
          </a:p>
          <a:p>
            <a:endParaRPr lang="en-US" sz="700"/>
          </a:p>
        </p:txBody>
      </p:sp>
      <p:pic>
        <p:nvPicPr>
          <p:cNvPr id="4" name="Picture 3" descr="A diagram of different types of data&#10;&#10;AI-generated content may be incorrect.">
            <a:extLst>
              <a:ext uri="{FF2B5EF4-FFF2-40B4-BE49-F238E27FC236}">
                <a16:creationId xmlns:a16="http://schemas.microsoft.com/office/drawing/2014/main" id="{CEE59F77-A246-6A17-766D-49A3841EE354}"/>
              </a:ext>
            </a:extLst>
          </p:cNvPr>
          <p:cNvPicPr>
            <a:picLocks noChangeAspect="1"/>
          </p:cNvPicPr>
          <p:nvPr/>
        </p:nvPicPr>
        <p:blipFill>
          <a:blip r:embed="rId2"/>
          <a:stretch>
            <a:fillRect/>
          </a:stretch>
        </p:blipFill>
        <p:spPr>
          <a:xfrm>
            <a:off x="8782076" y="2468218"/>
            <a:ext cx="3407415" cy="2838173"/>
          </a:xfrm>
          <a:prstGeom prst="rect">
            <a:avLst/>
          </a:prstGeom>
        </p:spPr>
      </p:pic>
    </p:spTree>
    <p:extLst>
      <p:ext uri="{BB962C8B-B14F-4D97-AF65-F5344CB8AC3E}">
        <p14:creationId xmlns:p14="http://schemas.microsoft.com/office/powerpoint/2010/main" val="2756766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71C1C-A194-85DB-9D06-52544F4679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DB2516-6285-FC80-8832-9B42D6F45331}"/>
              </a:ext>
            </a:extLst>
          </p:cNvPr>
          <p:cNvSpPr>
            <a:spLocks noGrp="1"/>
          </p:cNvSpPr>
          <p:nvPr>
            <p:ph type="title"/>
          </p:nvPr>
        </p:nvSpPr>
        <p:spPr/>
        <p:txBody>
          <a:bodyPr/>
          <a:lstStyle/>
          <a:p>
            <a:r>
              <a:rPr lang="en-US"/>
              <a:t>Threat Model</a:t>
            </a:r>
            <a:r>
              <a:rPr lang="en-US">
                <a:ea typeface="+mj-lt"/>
                <a:cs typeface="+mj-lt"/>
              </a:rPr>
              <a:t>: Residual Risks &amp; Assumptions</a:t>
            </a:r>
            <a:endParaRPr lang="en-US"/>
          </a:p>
        </p:txBody>
      </p:sp>
      <p:sp>
        <p:nvSpPr>
          <p:cNvPr id="3" name="Content Placeholder 2">
            <a:extLst>
              <a:ext uri="{FF2B5EF4-FFF2-40B4-BE49-F238E27FC236}">
                <a16:creationId xmlns:a16="http://schemas.microsoft.com/office/drawing/2014/main" id="{5284EA03-2AE4-35C0-3000-E0A9698C3DEE}"/>
              </a:ext>
            </a:extLst>
          </p:cNvPr>
          <p:cNvSpPr>
            <a:spLocks noGrp="1"/>
          </p:cNvSpPr>
          <p:nvPr>
            <p:ph idx="1"/>
          </p:nvPr>
        </p:nvSpPr>
        <p:spPr/>
        <p:txBody>
          <a:bodyPr vert="horz" lIns="91440" tIns="45720" rIns="91440" bIns="45720" rtlCol="0" anchor="t">
            <a:normAutofit/>
          </a:bodyPr>
          <a:lstStyle/>
          <a:p>
            <a:r>
              <a:rPr lang="en-US" b="1">
                <a:ea typeface="+mn-lt"/>
                <a:cs typeface="+mn-lt"/>
              </a:rPr>
              <a:t>Remaining Risks</a:t>
            </a:r>
          </a:p>
          <a:p>
            <a:pPr marL="493395" lvl="1">
              <a:buFont typeface="Courier New" panose="020B0604020202020204" pitchFamily="34" charset="0"/>
              <a:buChar char="o"/>
            </a:pPr>
            <a:r>
              <a:rPr lang="en-US">
                <a:ea typeface="+mn-lt"/>
                <a:cs typeface="+mn-lt"/>
              </a:rPr>
              <a:t>If all input streams are compromised, entropy collapses.</a:t>
            </a:r>
            <a:endParaRPr lang="en-US"/>
          </a:p>
          <a:p>
            <a:pPr marL="493395" lvl="1">
              <a:buFont typeface="Courier New" panose="020B0604020202020204" pitchFamily="34" charset="0"/>
              <a:buChar char="o"/>
            </a:pPr>
            <a:r>
              <a:rPr lang="en-US">
                <a:ea typeface="+mn-lt"/>
                <a:cs typeface="+mn-lt"/>
              </a:rPr>
              <a:t>Biological systems may have hidden correlations (e.g., schooling behavior).</a:t>
            </a:r>
            <a:endParaRPr lang="en-US"/>
          </a:p>
          <a:p>
            <a:pPr marL="493395" lvl="1">
              <a:buFont typeface="Courier New" panose="020B0604020202020204" pitchFamily="34" charset="0"/>
              <a:buChar char="o"/>
            </a:pPr>
            <a:r>
              <a:rPr lang="en-US">
                <a:ea typeface="+mn-lt"/>
                <a:cs typeface="+mn-lt"/>
              </a:rPr>
              <a:t>Extreme adversaries could manipulate aquarium environment.</a:t>
            </a:r>
            <a:endParaRPr lang="en-US"/>
          </a:p>
          <a:p>
            <a:r>
              <a:rPr lang="en-US" b="1">
                <a:ea typeface="+mn-lt"/>
                <a:cs typeface="+mn-lt"/>
              </a:rPr>
              <a:t>Assumptions</a:t>
            </a:r>
            <a:endParaRPr lang="en-US"/>
          </a:p>
          <a:p>
            <a:pPr marL="493395" lvl="1">
              <a:buFont typeface="Courier New" panose="020B0604020202020204" pitchFamily="34" charset="0"/>
              <a:buChar char="o"/>
            </a:pPr>
            <a:r>
              <a:rPr lang="en-US">
                <a:ea typeface="+mn-lt"/>
                <a:cs typeface="+mn-lt"/>
              </a:rPr>
              <a:t>At least one entropy source remains independent.</a:t>
            </a:r>
            <a:endParaRPr lang="en-US"/>
          </a:p>
          <a:p>
            <a:pPr marL="493395" lvl="1">
              <a:buFont typeface="Courier New" panose="020B0604020202020204" pitchFamily="34" charset="0"/>
              <a:buChar char="o"/>
            </a:pPr>
            <a:r>
              <a:rPr lang="en-US">
                <a:ea typeface="+mn-lt"/>
                <a:cs typeface="+mn-lt"/>
              </a:rPr>
              <a:t>Cryptographic primitives remain secure.</a:t>
            </a:r>
            <a:endParaRPr lang="en-US"/>
          </a:p>
          <a:p>
            <a:pPr marL="493395" lvl="1">
              <a:buFont typeface="Courier New" panose="020B0604020202020204" pitchFamily="34" charset="0"/>
              <a:buChar char="o"/>
            </a:pPr>
            <a:r>
              <a:rPr lang="en-US">
                <a:ea typeface="+mn-lt"/>
                <a:cs typeface="+mn-lt"/>
              </a:rPr>
              <a:t>System is deployed in a trusted execution environment.</a:t>
            </a:r>
            <a:endParaRPr lang="en-US"/>
          </a:p>
          <a:p>
            <a:endParaRPr lang="en-US" b="1"/>
          </a:p>
          <a:p>
            <a:endParaRPr lang="en-US" b="1"/>
          </a:p>
          <a:p>
            <a:endParaRPr lang="en-US"/>
          </a:p>
        </p:txBody>
      </p:sp>
    </p:spTree>
    <p:extLst>
      <p:ext uri="{BB962C8B-B14F-4D97-AF65-F5344CB8AC3E}">
        <p14:creationId xmlns:p14="http://schemas.microsoft.com/office/powerpoint/2010/main" val="406803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A07495-B4C1-AE35-7522-773AD8E58A6D}"/>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4B7FCC-5C6A-91B7-C381-6432968D3B88}"/>
              </a:ext>
            </a:extLst>
          </p:cNvPr>
          <p:cNvSpPr>
            <a:spLocks noGrp="1"/>
          </p:cNvSpPr>
          <p:nvPr>
            <p:ph type="title"/>
          </p:nvPr>
        </p:nvSpPr>
        <p:spPr>
          <a:xfrm>
            <a:off x="640080" y="4635365"/>
            <a:ext cx="5358392" cy="1298477"/>
          </a:xfrm>
        </p:spPr>
        <p:txBody>
          <a:bodyPr anchor="b">
            <a:normAutofit/>
          </a:bodyPr>
          <a:lstStyle/>
          <a:p>
            <a:r>
              <a:rPr lang="en-US"/>
              <a:t>Execution Plan</a:t>
            </a:r>
          </a:p>
        </p:txBody>
      </p:sp>
      <p:pic>
        <p:nvPicPr>
          <p:cNvPr id="7" name="Picture 6" descr="A screenshot of a computer screen&#10;&#10;AI-generated content may be incorrect.">
            <a:extLst>
              <a:ext uri="{FF2B5EF4-FFF2-40B4-BE49-F238E27FC236}">
                <a16:creationId xmlns:a16="http://schemas.microsoft.com/office/drawing/2014/main" id="{73478133-E64A-7F1D-2586-006F4F67A29A}"/>
              </a:ext>
            </a:extLst>
          </p:cNvPr>
          <p:cNvPicPr>
            <a:picLocks noChangeAspect="1"/>
          </p:cNvPicPr>
          <p:nvPr/>
        </p:nvPicPr>
        <p:blipFill>
          <a:blip r:embed="rId2"/>
          <a:srcRect l="-1122" t="-2755" r="763" b="2204"/>
          <a:stretch>
            <a:fillRect/>
          </a:stretch>
        </p:blipFill>
        <p:spPr>
          <a:xfrm>
            <a:off x="0" y="731520"/>
            <a:ext cx="5828282" cy="3816607"/>
          </a:xfrm>
          <a:prstGeom prst="rect">
            <a:avLst/>
          </a:prstGeom>
        </p:spPr>
      </p:pic>
      <p:cxnSp>
        <p:nvCxnSpPr>
          <p:cNvPr id="36" name="Straight Connector 35">
            <a:extLst>
              <a:ext uri="{FF2B5EF4-FFF2-40B4-BE49-F238E27FC236}">
                <a16:creationId xmlns:a16="http://schemas.microsoft.com/office/drawing/2014/main" id="{B209265E-E0D7-493B-97CE-2263D50C3F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62720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B7F2A9-28B7-67C3-A114-8F3E0324DB05}"/>
              </a:ext>
            </a:extLst>
          </p:cNvPr>
          <p:cNvSpPr>
            <a:spLocks noGrp="1"/>
          </p:cNvSpPr>
          <p:nvPr>
            <p:ph idx="1"/>
          </p:nvPr>
        </p:nvSpPr>
        <p:spPr>
          <a:xfrm>
            <a:off x="5890801" y="841332"/>
            <a:ext cx="6214317" cy="5435715"/>
          </a:xfrm>
        </p:spPr>
        <p:txBody>
          <a:bodyPr vert="horz" lIns="91440" tIns="45720" rIns="91440" bIns="45720" rtlCol="0" anchor="t">
            <a:normAutofit/>
          </a:bodyPr>
          <a:lstStyle/>
          <a:p>
            <a:pPr>
              <a:lnSpc>
                <a:spcPct val="110000"/>
              </a:lnSpc>
            </a:pPr>
            <a:r>
              <a:rPr lang="en-US" sz="1600" b="1">
                <a:ea typeface="+mn-lt"/>
                <a:cs typeface="+mn-lt"/>
              </a:rPr>
              <a:t>Video Input &amp; Capture</a:t>
            </a:r>
            <a:endParaRPr lang="en-US" sz="1600" b="1"/>
          </a:p>
          <a:p>
            <a:pPr>
              <a:lnSpc>
                <a:spcPct val="110000"/>
              </a:lnSpc>
            </a:pPr>
            <a:r>
              <a:rPr lang="en-US" sz="1600" u="sng">
                <a:ea typeface="+mn-lt"/>
                <a:cs typeface="+mn-lt"/>
              </a:rPr>
              <a:t>Libraries</a:t>
            </a:r>
            <a:r>
              <a:rPr lang="en-US" sz="1600">
                <a:ea typeface="+mn-lt"/>
                <a:cs typeface="+mn-lt"/>
              </a:rPr>
              <a:t>: </a:t>
            </a:r>
            <a:r>
              <a:rPr lang="en-US" sz="1600" err="1">
                <a:ea typeface="+mn-lt"/>
                <a:cs typeface="+mn-lt"/>
              </a:rPr>
              <a:t>ffmpeg</a:t>
            </a:r>
            <a:r>
              <a:rPr lang="en-US" sz="1600">
                <a:ea typeface="+mn-lt"/>
                <a:cs typeface="+mn-lt"/>
              </a:rPr>
              <a:t>, </a:t>
            </a:r>
            <a:r>
              <a:rPr lang="en-US" sz="1600" err="1">
                <a:ea typeface="+mn-lt"/>
                <a:cs typeface="+mn-lt"/>
              </a:rPr>
              <a:t>opencv</a:t>
            </a:r>
            <a:r>
              <a:rPr lang="en-US" sz="1600">
                <a:ea typeface="+mn-lt"/>
                <a:cs typeface="+mn-lt"/>
              </a:rPr>
              <a:t> (cv2), </a:t>
            </a:r>
            <a:r>
              <a:rPr lang="en-US" sz="1600" err="1">
                <a:ea typeface="+mn-lt"/>
                <a:cs typeface="+mn-lt"/>
              </a:rPr>
              <a:t>yt-dlp</a:t>
            </a:r>
            <a:r>
              <a:rPr lang="en-US" sz="1600">
                <a:ea typeface="+mn-lt"/>
                <a:cs typeface="+mn-lt"/>
              </a:rPr>
              <a:t> or </a:t>
            </a:r>
            <a:r>
              <a:rPr lang="en-US" sz="1600" err="1">
                <a:ea typeface="+mn-lt"/>
                <a:cs typeface="+mn-lt"/>
              </a:rPr>
              <a:t>pytube</a:t>
            </a:r>
            <a:r>
              <a:rPr lang="en-US" sz="1600">
                <a:ea typeface="+mn-lt"/>
                <a:cs typeface="+mn-lt"/>
              </a:rPr>
              <a:t> to obtain stream URLs.</a:t>
            </a:r>
          </a:p>
          <a:p>
            <a:pPr>
              <a:lnSpc>
                <a:spcPct val="110000"/>
              </a:lnSpc>
            </a:pPr>
            <a:r>
              <a:rPr lang="en-US" sz="1600">
                <a:ea typeface="+mn-lt"/>
                <a:cs typeface="+mn-lt"/>
              </a:rPr>
              <a:t>Use </a:t>
            </a:r>
            <a:r>
              <a:rPr lang="en-US" sz="1600" u="sng">
                <a:latin typeface="Grandview Display"/>
              </a:rPr>
              <a:t>cv2.VideoCapture(</a:t>
            </a:r>
            <a:r>
              <a:rPr lang="en-US" sz="1600" u="sng" err="1">
                <a:latin typeface="Grandview Display"/>
              </a:rPr>
              <a:t>stream_url</a:t>
            </a:r>
            <a:r>
              <a:rPr lang="en-US" sz="1600" u="sng">
                <a:latin typeface="Grandview Display"/>
              </a:rPr>
              <a:t>)</a:t>
            </a:r>
            <a:r>
              <a:rPr lang="en-US" sz="1600">
                <a:ea typeface="+mn-lt"/>
                <a:cs typeface="+mn-lt"/>
              </a:rPr>
              <a:t> or </a:t>
            </a:r>
            <a:r>
              <a:rPr lang="en-US" sz="1600" u="sng" err="1">
                <a:latin typeface="Grandview Display"/>
              </a:rPr>
              <a:t>ffmpeg</a:t>
            </a:r>
            <a:r>
              <a:rPr lang="en-US" sz="1600" u="sng">
                <a:ea typeface="+mn-lt"/>
                <a:cs typeface="+mn-lt"/>
              </a:rPr>
              <a:t> subprocess</a:t>
            </a:r>
            <a:r>
              <a:rPr lang="en-US" sz="1600">
                <a:ea typeface="+mn-lt"/>
                <a:cs typeface="+mn-lt"/>
              </a:rPr>
              <a:t> to read frames.</a:t>
            </a:r>
          </a:p>
          <a:p>
            <a:pPr>
              <a:lnSpc>
                <a:spcPct val="110000"/>
              </a:lnSpc>
            </a:pPr>
            <a:r>
              <a:rPr lang="en-US" sz="1600" u="sng">
                <a:ea typeface="+mn-lt"/>
                <a:cs typeface="+mn-lt"/>
              </a:rPr>
              <a:t>Target FPS</a:t>
            </a:r>
            <a:r>
              <a:rPr lang="en-US" sz="1600">
                <a:ea typeface="+mn-lt"/>
                <a:cs typeface="+mn-lt"/>
              </a:rPr>
              <a:t>: 5–30 fps (tradeoff: more samples vs correlated frames).</a:t>
            </a:r>
            <a:endParaRPr lang="en-US" sz="1600" b="1"/>
          </a:p>
          <a:p>
            <a:pPr>
              <a:lnSpc>
                <a:spcPct val="110000"/>
              </a:lnSpc>
            </a:pPr>
            <a:r>
              <a:rPr lang="en-US" sz="1600" u="sng">
                <a:ea typeface="+mn-lt"/>
                <a:cs typeface="+mn-lt"/>
              </a:rPr>
              <a:t>Sync across streams:</a:t>
            </a:r>
            <a:r>
              <a:rPr lang="en-US" sz="1600">
                <a:ea typeface="+mn-lt"/>
                <a:cs typeface="+mn-lt"/>
              </a:rPr>
              <a:t> use UTC timestamps / monotonic clock.</a:t>
            </a:r>
          </a:p>
          <a:p>
            <a:pPr>
              <a:lnSpc>
                <a:spcPct val="110000"/>
              </a:lnSpc>
            </a:pPr>
            <a:r>
              <a:rPr lang="en-US" sz="1600" b="1"/>
              <a:t>Video Input &amp; Capture</a:t>
            </a:r>
          </a:p>
          <a:p>
            <a:pPr>
              <a:lnSpc>
                <a:spcPct val="110000"/>
              </a:lnSpc>
            </a:pPr>
            <a:r>
              <a:rPr lang="en-US" sz="1600">
                <a:ea typeface="+mn-lt"/>
                <a:cs typeface="+mn-lt"/>
              </a:rPr>
              <a:t>Deep learning object detector (YOLOv8 / </a:t>
            </a:r>
            <a:r>
              <a:rPr lang="en-US" sz="1600" err="1">
                <a:ea typeface="+mn-lt"/>
                <a:cs typeface="+mn-lt"/>
              </a:rPr>
              <a:t>MobileNet</a:t>
            </a:r>
            <a:r>
              <a:rPr lang="en-US" sz="1600">
                <a:ea typeface="+mn-lt"/>
                <a:cs typeface="+mn-lt"/>
              </a:rPr>
              <a:t> SSD) trained for fish (higher accuracy).</a:t>
            </a:r>
          </a:p>
          <a:p>
            <a:pPr>
              <a:lnSpc>
                <a:spcPct val="110000"/>
              </a:lnSpc>
            </a:pPr>
            <a:r>
              <a:rPr lang="en-US" sz="1600">
                <a:ea typeface="+mn-lt"/>
                <a:cs typeface="+mn-lt"/>
              </a:rPr>
              <a:t>Tracking: SORT or </a:t>
            </a:r>
            <a:r>
              <a:rPr lang="en-US" sz="1600" err="1">
                <a:ea typeface="+mn-lt"/>
                <a:cs typeface="+mn-lt"/>
              </a:rPr>
              <a:t>DeepSORT</a:t>
            </a:r>
            <a:r>
              <a:rPr lang="en-US" sz="1600">
                <a:ea typeface="+mn-lt"/>
                <a:cs typeface="+mn-lt"/>
              </a:rPr>
              <a:t> to maintain IDs across frames.</a:t>
            </a:r>
            <a:endParaRPr lang="en-US" sz="1600"/>
          </a:p>
          <a:p>
            <a:pPr>
              <a:lnSpc>
                <a:spcPct val="110000"/>
              </a:lnSpc>
            </a:pPr>
            <a:r>
              <a:rPr lang="en-US" sz="1600">
                <a:ea typeface="+mn-lt"/>
                <a:cs typeface="+mn-lt"/>
              </a:rPr>
              <a:t>Tracking output: for each fish → </a:t>
            </a:r>
            <a:r>
              <a:rPr lang="en-US" sz="1600">
                <a:latin typeface="Consolas"/>
              </a:rPr>
              <a:t>(id, timestamp, x, y, area, </a:t>
            </a:r>
            <a:r>
              <a:rPr lang="en-US" sz="1600" err="1">
                <a:latin typeface="Consolas"/>
              </a:rPr>
              <a:t>speed_vector</a:t>
            </a:r>
            <a:r>
              <a:rPr lang="en-US" sz="1600">
                <a:latin typeface="Consolas"/>
              </a:rPr>
              <a:t>)</a:t>
            </a:r>
            <a:r>
              <a:rPr lang="en-US" sz="1600">
                <a:ea typeface="+mn-lt"/>
                <a:cs typeface="+mn-lt"/>
              </a:rPr>
              <a:t>.</a:t>
            </a:r>
            <a:endParaRPr lang="en-US" sz="1600"/>
          </a:p>
          <a:p>
            <a:pPr>
              <a:lnSpc>
                <a:spcPct val="110000"/>
              </a:lnSpc>
            </a:pPr>
            <a:endParaRPr lang="en-US" sz="1600" b="1"/>
          </a:p>
        </p:txBody>
      </p:sp>
    </p:spTree>
    <p:extLst>
      <p:ext uri="{BB962C8B-B14F-4D97-AF65-F5344CB8AC3E}">
        <p14:creationId xmlns:p14="http://schemas.microsoft.com/office/powerpoint/2010/main" val="396310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27B47-66C2-CF12-81B9-5E958FA2907B}"/>
              </a:ext>
            </a:extLst>
          </p:cNvPr>
          <p:cNvSpPr>
            <a:spLocks noGrp="1"/>
          </p:cNvSpPr>
          <p:nvPr>
            <p:ph type="title"/>
          </p:nvPr>
        </p:nvSpPr>
        <p:spPr/>
        <p:txBody>
          <a:bodyPr>
            <a:normAutofit/>
          </a:bodyPr>
          <a:lstStyle/>
          <a:p>
            <a:r>
              <a:rPr lang="en-US"/>
              <a:t>Execution Plan</a:t>
            </a:r>
          </a:p>
        </p:txBody>
      </p:sp>
      <p:sp>
        <p:nvSpPr>
          <p:cNvPr id="3" name="Content Placeholder 2">
            <a:extLst>
              <a:ext uri="{FF2B5EF4-FFF2-40B4-BE49-F238E27FC236}">
                <a16:creationId xmlns:a16="http://schemas.microsoft.com/office/drawing/2014/main" id="{12F29288-311D-5080-665F-A640ACE3A5AE}"/>
              </a:ext>
            </a:extLst>
          </p:cNvPr>
          <p:cNvSpPr>
            <a:spLocks noGrp="1"/>
          </p:cNvSpPr>
          <p:nvPr>
            <p:ph idx="1"/>
          </p:nvPr>
        </p:nvSpPr>
        <p:spPr>
          <a:xfrm>
            <a:off x="640080" y="2633472"/>
            <a:ext cx="7179890" cy="4021380"/>
          </a:xfrm>
        </p:spPr>
        <p:txBody>
          <a:bodyPr vert="horz" lIns="91440" tIns="45720" rIns="91440" bIns="45720" rtlCol="0" anchor="t">
            <a:normAutofit/>
          </a:bodyPr>
          <a:lstStyle/>
          <a:p>
            <a:r>
              <a:rPr lang="en-US" b="1">
                <a:ea typeface="+mn-lt"/>
                <a:cs typeface="+mn-lt"/>
              </a:rPr>
              <a:t>Multi-Stream Strategy &amp; Stronger Entropy</a:t>
            </a:r>
          </a:p>
          <a:p>
            <a:r>
              <a:rPr lang="en-US">
                <a:ea typeface="+mn-lt"/>
                <a:cs typeface="+mn-lt"/>
              </a:rPr>
              <a:t>Use 2–3 independent streams:</a:t>
            </a:r>
          </a:p>
          <a:p>
            <a:pPr marL="493395" lvl="1">
              <a:buFont typeface="Courier New" panose="020B0604020202020204" pitchFamily="34" charset="0"/>
              <a:buChar char="o"/>
            </a:pPr>
            <a:r>
              <a:rPr lang="en-US">
                <a:ea typeface="+mn-lt"/>
                <a:cs typeface="+mn-lt"/>
              </a:rPr>
              <a:t>If streams are independent, combine samples (e.g., XOR or concatenation) — increases entropy.</a:t>
            </a:r>
          </a:p>
          <a:p>
            <a:pPr marL="493395" lvl="1">
              <a:buFont typeface="Courier New" panose="020B0604020202020204" pitchFamily="34" charset="0"/>
              <a:buChar char="o"/>
            </a:pPr>
            <a:r>
              <a:rPr lang="en-US">
                <a:ea typeface="+mn-lt"/>
                <a:cs typeface="+mn-lt"/>
              </a:rPr>
              <a:t>Rotate which streams and which fish are used to prevent long-term correlation.</a:t>
            </a:r>
          </a:p>
          <a:p>
            <a:r>
              <a:rPr lang="en-US">
                <a:ea typeface="+mn-lt"/>
                <a:cs typeface="+mn-lt"/>
              </a:rPr>
              <a:t>Hopefully, </a:t>
            </a:r>
            <a:r>
              <a:rPr lang="en-US" b="1">
                <a:ea typeface="+mn-lt"/>
                <a:cs typeface="+mn-lt"/>
              </a:rPr>
              <a:t>combined streams raises entropy</a:t>
            </a:r>
            <a:r>
              <a:rPr lang="en-US">
                <a:ea typeface="+mn-lt"/>
                <a:cs typeface="+mn-lt"/>
              </a:rPr>
              <a:t> but need to </a:t>
            </a:r>
            <a:r>
              <a:rPr lang="en-US" b="1">
                <a:ea typeface="+mn-lt"/>
                <a:cs typeface="+mn-lt"/>
              </a:rPr>
              <a:t>look out for sources that share common noise</a:t>
            </a:r>
          </a:p>
          <a:p>
            <a:pPr marL="264795" lvl="1" indent="0">
              <a:buNone/>
            </a:pPr>
            <a:endParaRPr lang="en-US" b="1">
              <a:ea typeface="+mn-lt"/>
              <a:cs typeface="+mn-lt"/>
            </a:endParaRPr>
          </a:p>
        </p:txBody>
      </p:sp>
      <p:pic>
        <p:nvPicPr>
          <p:cNvPr id="4" name="Picture 3" descr="A blue fish with black background&#10;&#10;AI-generated content may be incorrect.">
            <a:extLst>
              <a:ext uri="{FF2B5EF4-FFF2-40B4-BE49-F238E27FC236}">
                <a16:creationId xmlns:a16="http://schemas.microsoft.com/office/drawing/2014/main" id="{71DAA7DF-8B33-3F14-A341-1885A74CDD62}"/>
              </a:ext>
            </a:extLst>
          </p:cNvPr>
          <p:cNvPicPr>
            <a:picLocks noChangeAspect="1"/>
          </p:cNvPicPr>
          <p:nvPr/>
        </p:nvPicPr>
        <p:blipFill>
          <a:blip r:embed="rId2"/>
          <a:stretch>
            <a:fillRect/>
          </a:stretch>
        </p:blipFill>
        <p:spPr>
          <a:xfrm flipH="1">
            <a:off x="5220508" y="527068"/>
            <a:ext cx="1263498" cy="848490"/>
          </a:xfrm>
          <a:prstGeom prst="rect">
            <a:avLst/>
          </a:prstGeom>
        </p:spPr>
      </p:pic>
      <p:pic>
        <p:nvPicPr>
          <p:cNvPr id="5" name="Picture 4">
            <a:extLst>
              <a:ext uri="{FF2B5EF4-FFF2-40B4-BE49-F238E27FC236}">
                <a16:creationId xmlns:a16="http://schemas.microsoft.com/office/drawing/2014/main" id="{0B8C5708-2F13-5663-8804-02C9A8EFC842}"/>
              </a:ext>
            </a:extLst>
          </p:cNvPr>
          <p:cNvPicPr>
            <a:picLocks noChangeAspect="1"/>
          </p:cNvPicPr>
          <p:nvPr/>
        </p:nvPicPr>
        <p:blipFill>
          <a:blip r:embed="rId3"/>
          <a:stretch>
            <a:fillRect/>
          </a:stretch>
        </p:blipFill>
        <p:spPr>
          <a:xfrm>
            <a:off x="6679707" y="660503"/>
            <a:ext cx="587585" cy="577689"/>
          </a:xfrm>
          <a:prstGeom prst="rect">
            <a:avLst/>
          </a:prstGeom>
        </p:spPr>
      </p:pic>
      <p:pic>
        <p:nvPicPr>
          <p:cNvPr id="6" name="Picture 5" descr="A red fish with black background&#10;&#10;AI-generated content may be incorrect.">
            <a:extLst>
              <a:ext uri="{FF2B5EF4-FFF2-40B4-BE49-F238E27FC236}">
                <a16:creationId xmlns:a16="http://schemas.microsoft.com/office/drawing/2014/main" id="{46627E94-2E5D-6639-D96A-E2EDC2B517BA}"/>
              </a:ext>
            </a:extLst>
          </p:cNvPr>
          <p:cNvPicPr>
            <a:picLocks noChangeAspect="1"/>
          </p:cNvPicPr>
          <p:nvPr/>
        </p:nvPicPr>
        <p:blipFill>
          <a:blip r:embed="rId4"/>
          <a:stretch>
            <a:fillRect/>
          </a:stretch>
        </p:blipFill>
        <p:spPr>
          <a:xfrm>
            <a:off x="7414857" y="543470"/>
            <a:ext cx="1378748" cy="852965"/>
          </a:xfrm>
          <a:prstGeom prst="rect">
            <a:avLst/>
          </a:prstGeom>
        </p:spPr>
      </p:pic>
      <p:pic>
        <p:nvPicPr>
          <p:cNvPr id="7" name="Picture 6">
            <a:extLst>
              <a:ext uri="{FF2B5EF4-FFF2-40B4-BE49-F238E27FC236}">
                <a16:creationId xmlns:a16="http://schemas.microsoft.com/office/drawing/2014/main" id="{84FB2258-2EA2-CB36-D9BB-823E6D1BEF87}"/>
              </a:ext>
            </a:extLst>
          </p:cNvPr>
          <p:cNvPicPr>
            <a:picLocks noChangeAspect="1"/>
          </p:cNvPicPr>
          <p:nvPr/>
        </p:nvPicPr>
        <p:blipFill>
          <a:blip r:embed="rId5"/>
          <a:stretch>
            <a:fillRect/>
          </a:stretch>
        </p:blipFill>
        <p:spPr>
          <a:xfrm>
            <a:off x="9003792" y="755525"/>
            <a:ext cx="392118" cy="423433"/>
          </a:xfrm>
          <a:prstGeom prst="rect">
            <a:avLst/>
          </a:prstGeom>
        </p:spPr>
      </p:pic>
      <p:pic>
        <p:nvPicPr>
          <p:cNvPr id="8" name="Picture 7">
            <a:extLst>
              <a:ext uri="{FF2B5EF4-FFF2-40B4-BE49-F238E27FC236}">
                <a16:creationId xmlns:a16="http://schemas.microsoft.com/office/drawing/2014/main" id="{443AD73F-A18F-80C2-26E5-52B0C43525AD}"/>
              </a:ext>
            </a:extLst>
          </p:cNvPr>
          <p:cNvPicPr>
            <a:picLocks noChangeAspect="1"/>
          </p:cNvPicPr>
          <p:nvPr/>
        </p:nvPicPr>
        <p:blipFill>
          <a:blip r:embed="rId6"/>
          <a:stretch>
            <a:fillRect/>
          </a:stretch>
        </p:blipFill>
        <p:spPr>
          <a:xfrm>
            <a:off x="9657512" y="543144"/>
            <a:ext cx="779760" cy="859852"/>
          </a:xfrm>
          <a:prstGeom prst="rect">
            <a:avLst/>
          </a:prstGeom>
        </p:spPr>
      </p:pic>
      <p:pic>
        <p:nvPicPr>
          <p:cNvPr id="9" name="Picture 8" descr="A green fish with black background&#10;&#10;AI-generated content may be incorrect.">
            <a:extLst>
              <a:ext uri="{FF2B5EF4-FFF2-40B4-BE49-F238E27FC236}">
                <a16:creationId xmlns:a16="http://schemas.microsoft.com/office/drawing/2014/main" id="{E833D3A8-251A-2113-4406-03C07DD8EAD2}"/>
              </a:ext>
            </a:extLst>
          </p:cNvPr>
          <p:cNvPicPr>
            <a:picLocks noChangeAspect="1"/>
          </p:cNvPicPr>
          <p:nvPr/>
        </p:nvPicPr>
        <p:blipFill>
          <a:blip r:embed="rId7"/>
          <a:stretch>
            <a:fillRect/>
          </a:stretch>
        </p:blipFill>
        <p:spPr>
          <a:xfrm>
            <a:off x="5027185" y="1632856"/>
            <a:ext cx="1286564" cy="831274"/>
          </a:xfrm>
          <a:prstGeom prst="rect">
            <a:avLst/>
          </a:prstGeom>
        </p:spPr>
      </p:pic>
      <p:pic>
        <p:nvPicPr>
          <p:cNvPr id="10" name="Picture 9">
            <a:extLst>
              <a:ext uri="{FF2B5EF4-FFF2-40B4-BE49-F238E27FC236}">
                <a16:creationId xmlns:a16="http://schemas.microsoft.com/office/drawing/2014/main" id="{FB28AD1C-7D04-1976-E24D-5B9026FC4C03}"/>
              </a:ext>
            </a:extLst>
          </p:cNvPr>
          <p:cNvPicPr>
            <a:picLocks noChangeAspect="1"/>
          </p:cNvPicPr>
          <p:nvPr/>
        </p:nvPicPr>
        <p:blipFill>
          <a:blip r:embed="rId3"/>
          <a:stretch>
            <a:fillRect/>
          </a:stretch>
        </p:blipFill>
        <p:spPr>
          <a:xfrm>
            <a:off x="6309755" y="1713014"/>
            <a:ext cx="730333" cy="750126"/>
          </a:xfrm>
          <a:prstGeom prst="rect">
            <a:avLst/>
          </a:prstGeom>
        </p:spPr>
      </p:pic>
      <p:pic>
        <p:nvPicPr>
          <p:cNvPr id="11" name="Picture 10" descr="A red fish with black background&#10;&#10;AI-generated content may be incorrect.">
            <a:extLst>
              <a:ext uri="{FF2B5EF4-FFF2-40B4-BE49-F238E27FC236}">
                <a16:creationId xmlns:a16="http://schemas.microsoft.com/office/drawing/2014/main" id="{7B2D17AA-8AD2-0C1D-641F-3D15687D13F7}"/>
              </a:ext>
            </a:extLst>
          </p:cNvPr>
          <p:cNvPicPr>
            <a:picLocks noChangeAspect="1"/>
          </p:cNvPicPr>
          <p:nvPr/>
        </p:nvPicPr>
        <p:blipFill>
          <a:blip r:embed="rId4"/>
          <a:stretch>
            <a:fillRect/>
          </a:stretch>
        </p:blipFill>
        <p:spPr>
          <a:xfrm>
            <a:off x="7075678" y="1672439"/>
            <a:ext cx="1237084" cy="841170"/>
          </a:xfrm>
          <a:prstGeom prst="rect">
            <a:avLst/>
          </a:prstGeom>
        </p:spPr>
      </p:pic>
      <p:pic>
        <p:nvPicPr>
          <p:cNvPr id="12" name="Picture 11" descr="A blue fish with black background&#10;&#10;AI-generated content may be incorrect.">
            <a:extLst>
              <a:ext uri="{FF2B5EF4-FFF2-40B4-BE49-F238E27FC236}">
                <a16:creationId xmlns:a16="http://schemas.microsoft.com/office/drawing/2014/main" id="{BE31005F-7FDC-4484-CDAD-05148902CF6B}"/>
              </a:ext>
            </a:extLst>
          </p:cNvPr>
          <p:cNvPicPr>
            <a:picLocks noChangeAspect="1"/>
          </p:cNvPicPr>
          <p:nvPr/>
        </p:nvPicPr>
        <p:blipFill>
          <a:blip r:embed="rId2"/>
          <a:stretch>
            <a:fillRect/>
          </a:stretch>
        </p:blipFill>
        <p:spPr>
          <a:xfrm flipH="1">
            <a:off x="9201317" y="1712023"/>
            <a:ext cx="1241130" cy="752105"/>
          </a:xfrm>
          <a:prstGeom prst="rect">
            <a:avLst/>
          </a:prstGeom>
          <a:effectLst/>
        </p:spPr>
      </p:pic>
      <p:pic>
        <p:nvPicPr>
          <p:cNvPr id="13" name="Picture 12">
            <a:extLst>
              <a:ext uri="{FF2B5EF4-FFF2-40B4-BE49-F238E27FC236}">
                <a16:creationId xmlns:a16="http://schemas.microsoft.com/office/drawing/2014/main" id="{70575638-140C-0C86-0478-A2C96BA4FEFE}"/>
              </a:ext>
            </a:extLst>
          </p:cNvPr>
          <p:cNvPicPr>
            <a:picLocks noChangeAspect="1"/>
          </p:cNvPicPr>
          <p:nvPr/>
        </p:nvPicPr>
        <p:blipFill>
          <a:blip r:embed="rId3"/>
          <a:stretch>
            <a:fillRect/>
          </a:stretch>
        </p:blipFill>
        <p:spPr>
          <a:xfrm>
            <a:off x="8308768" y="1713014"/>
            <a:ext cx="730333" cy="750126"/>
          </a:xfrm>
          <a:prstGeom prst="rect">
            <a:avLst/>
          </a:prstGeom>
        </p:spPr>
      </p:pic>
      <p:pic>
        <p:nvPicPr>
          <p:cNvPr id="14" name="Picture 13">
            <a:extLst>
              <a:ext uri="{FF2B5EF4-FFF2-40B4-BE49-F238E27FC236}">
                <a16:creationId xmlns:a16="http://schemas.microsoft.com/office/drawing/2014/main" id="{D6F6673F-9B1A-D0BB-47F2-AC31C9F11455}"/>
              </a:ext>
            </a:extLst>
          </p:cNvPr>
          <p:cNvPicPr>
            <a:picLocks noChangeAspect="1"/>
          </p:cNvPicPr>
          <p:nvPr/>
        </p:nvPicPr>
        <p:blipFill>
          <a:blip r:embed="rId5"/>
          <a:stretch>
            <a:fillRect/>
          </a:stretch>
        </p:blipFill>
        <p:spPr>
          <a:xfrm>
            <a:off x="10579983" y="1861989"/>
            <a:ext cx="371241" cy="444310"/>
          </a:xfrm>
          <a:prstGeom prst="rect">
            <a:avLst/>
          </a:prstGeom>
        </p:spPr>
      </p:pic>
      <p:pic>
        <p:nvPicPr>
          <p:cNvPr id="15" name="Picture 14">
            <a:extLst>
              <a:ext uri="{FF2B5EF4-FFF2-40B4-BE49-F238E27FC236}">
                <a16:creationId xmlns:a16="http://schemas.microsoft.com/office/drawing/2014/main" id="{9A3586BA-98E1-B276-5993-F4B137512E38}"/>
              </a:ext>
            </a:extLst>
          </p:cNvPr>
          <p:cNvPicPr>
            <a:picLocks noChangeAspect="1"/>
          </p:cNvPicPr>
          <p:nvPr/>
        </p:nvPicPr>
        <p:blipFill>
          <a:blip r:embed="rId6"/>
          <a:stretch>
            <a:fillRect/>
          </a:stretch>
        </p:blipFill>
        <p:spPr>
          <a:xfrm>
            <a:off x="11338087" y="1701801"/>
            <a:ext cx="664938" cy="776345"/>
          </a:xfrm>
          <a:prstGeom prst="rect">
            <a:avLst/>
          </a:prstGeom>
        </p:spPr>
      </p:pic>
    </p:spTree>
    <p:extLst>
      <p:ext uri="{BB962C8B-B14F-4D97-AF65-F5344CB8AC3E}">
        <p14:creationId xmlns:p14="http://schemas.microsoft.com/office/powerpoint/2010/main" val="3599189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9BE712-615A-6370-3E5E-F927BF7B540D}"/>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F3684A-74E9-296D-5F98-745A9C297C78}"/>
              </a:ext>
            </a:extLst>
          </p:cNvPr>
          <p:cNvSpPr>
            <a:spLocks noGrp="1"/>
          </p:cNvSpPr>
          <p:nvPr>
            <p:ph type="title"/>
          </p:nvPr>
        </p:nvSpPr>
        <p:spPr>
          <a:xfrm>
            <a:off x="640080" y="1371600"/>
            <a:ext cx="5852160" cy="1097280"/>
          </a:xfrm>
        </p:spPr>
        <p:txBody>
          <a:bodyPr anchor="t">
            <a:normAutofit/>
          </a:bodyPr>
          <a:lstStyle/>
          <a:p>
            <a:r>
              <a:rPr lang="en-US"/>
              <a:t>Execution Plan</a:t>
            </a:r>
          </a:p>
        </p:txBody>
      </p:sp>
      <p:cxnSp>
        <p:nvCxnSpPr>
          <p:cNvPr id="24" name="Straight Connector 2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B38789-CACB-FC5C-AE9F-2F68593716A3}"/>
              </a:ext>
            </a:extLst>
          </p:cNvPr>
          <p:cNvSpPr>
            <a:spLocks noGrp="1"/>
          </p:cNvSpPr>
          <p:nvPr>
            <p:ph idx="1"/>
          </p:nvPr>
        </p:nvSpPr>
        <p:spPr>
          <a:xfrm>
            <a:off x="646884" y="2633236"/>
            <a:ext cx="6899909" cy="3052364"/>
          </a:xfrm>
        </p:spPr>
        <p:txBody>
          <a:bodyPr vert="horz" lIns="91440" tIns="45720" rIns="91440" bIns="45720" rtlCol="0" anchor="t">
            <a:normAutofit/>
          </a:bodyPr>
          <a:lstStyle/>
          <a:p>
            <a:pPr>
              <a:lnSpc>
                <a:spcPct val="110000"/>
              </a:lnSpc>
            </a:pPr>
            <a:r>
              <a:rPr lang="en-US" sz="1800" b="1"/>
              <a:t>Data Collection &amp; Preprocessing Pipeline</a:t>
            </a:r>
          </a:p>
          <a:p>
            <a:pPr>
              <a:lnSpc>
                <a:spcPct val="110000"/>
              </a:lnSpc>
            </a:pPr>
            <a:r>
              <a:rPr lang="en-US" sz="1800">
                <a:ea typeface="+mn-lt"/>
                <a:cs typeface="+mn-lt"/>
              </a:rPr>
              <a:t>Resize frames to uniform dimensions (e.g., 640×480).</a:t>
            </a:r>
            <a:endParaRPr lang="en-US" sz="1800"/>
          </a:p>
          <a:p>
            <a:pPr>
              <a:lnSpc>
                <a:spcPct val="110000"/>
              </a:lnSpc>
            </a:pPr>
            <a:r>
              <a:rPr lang="en-US" sz="1800">
                <a:ea typeface="+mn-lt"/>
                <a:cs typeface="+mn-lt"/>
              </a:rPr>
              <a:t>Filter out stationary fish using minimum speed thresholds.</a:t>
            </a:r>
          </a:p>
          <a:p>
            <a:pPr>
              <a:lnSpc>
                <a:spcPct val="110000"/>
              </a:lnSpc>
            </a:pPr>
            <a:r>
              <a:rPr lang="en-US" sz="1800">
                <a:ea typeface="+mn-lt"/>
                <a:cs typeface="+mn-lt"/>
              </a:rPr>
              <a:t>Handle network latency and stream desynchronization, fallback to single stream if needed.</a:t>
            </a:r>
          </a:p>
          <a:p>
            <a:pPr>
              <a:lnSpc>
                <a:spcPct val="110000"/>
              </a:lnSpc>
            </a:pPr>
            <a:r>
              <a:rPr lang="en-US" sz="1800">
                <a:ea typeface="+mn-lt"/>
                <a:cs typeface="+mn-lt"/>
              </a:rPr>
              <a:t>Enable detailed error reporting for all discarded or rejected samples to facilitate troubleshooting and audit trails.</a:t>
            </a:r>
          </a:p>
          <a:p>
            <a:pPr marL="264795" lvl="1" indent="0">
              <a:lnSpc>
                <a:spcPct val="110000"/>
              </a:lnSpc>
              <a:buNone/>
            </a:pPr>
            <a:endParaRPr lang="en-US" sz="1500" b="1">
              <a:ea typeface="+mn-lt"/>
              <a:cs typeface="+mn-lt"/>
            </a:endParaRPr>
          </a:p>
        </p:txBody>
      </p:sp>
      <p:pic>
        <p:nvPicPr>
          <p:cNvPr id="4" name="Picture 3" descr="School of Fish Underwater Photography · Free Stock Photo">
            <a:extLst>
              <a:ext uri="{FF2B5EF4-FFF2-40B4-BE49-F238E27FC236}">
                <a16:creationId xmlns:a16="http://schemas.microsoft.com/office/drawing/2014/main" id="{CF662D56-4855-547C-EA49-FA68A7F43970}"/>
              </a:ext>
            </a:extLst>
          </p:cNvPr>
          <p:cNvPicPr>
            <a:picLocks noChangeAspect="1"/>
          </p:cNvPicPr>
          <p:nvPr/>
        </p:nvPicPr>
        <p:blipFill>
          <a:blip r:embed="rId2"/>
          <a:srcRect l="29217" r="23612"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2984812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A7721-8612-1EEA-CF8D-9B1F0A76B0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90C942-585B-1571-7A4C-D6E02E83C198}"/>
              </a:ext>
            </a:extLst>
          </p:cNvPr>
          <p:cNvSpPr>
            <a:spLocks noGrp="1"/>
          </p:cNvSpPr>
          <p:nvPr>
            <p:ph type="title"/>
          </p:nvPr>
        </p:nvSpPr>
        <p:spPr/>
        <p:txBody>
          <a:bodyPr/>
          <a:lstStyle/>
          <a:p>
            <a:r>
              <a:rPr lang="en-US"/>
              <a:t>What is a True Random Number Generator?</a:t>
            </a:r>
          </a:p>
        </p:txBody>
      </p:sp>
      <p:sp>
        <p:nvSpPr>
          <p:cNvPr id="3" name="Content Placeholder 2">
            <a:extLst>
              <a:ext uri="{FF2B5EF4-FFF2-40B4-BE49-F238E27FC236}">
                <a16:creationId xmlns:a16="http://schemas.microsoft.com/office/drawing/2014/main" id="{D0EC1BEA-1D80-E75D-C573-B755F16FC3E8}"/>
              </a:ext>
            </a:extLst>
          </p:cNvPr>
          <p:cNvSpPr>
            <a:spLocks noGrp="1"/>
          </p:cNvSpPr>
          <p:nvPr>
            <p:ph idx="1"/>
          </p:nvPr>
        </p:nvSpPr>
        <p:spPr>
          <a:xfrm>
            <a:off x="640080" y="2615381"/>
            <a:ext cx="10890928" cy="4129548"/>
          </a:xfrm>
        </p:spPr>
        <p:txBody>
          <a:bodyPr>
            <a:normAutofit lnSpcReduction="10000"/>
          </a:bodyPr>
          <a:lstStyle/>
          <a:p>
            <a:r>
              <a:rPr lang="en-US" b="1"/>
              <a:t>Definition:</a:t>
            </a:r>
            <a:br>
              <a:rPr lang="en-US"/>
            </a:br>
            <a:r>
              <a:rPr lang="en-US"/>
              <a:t>A True Random Number Generator (TRNG) derives randomness from physical, unpredictable phenomena in the real world rather than from mathematical algorithms.</a:t>
            </a:r>
          </a:p>
          <a:p>
            <a:pPr marL="0" indent="0">
              <a:buNone/>
            </a:pPr>
            <a:endParaRPr lang="en-US"/>
          </a:p>
          <a:p>
            <a:r>
              <a:rPr lang="en-US" b="1"/>
              <a:t>Key Characteristics:</a:t>
            </a:r>
            <a:endParaRPr lang="en-US"/>
          </a:p>
          <a:p>
            <a:pPr marL="0" indent="0">
              <a:buNone/>
            </a:pPr>
            <a:r>
              <a:rPr lang="en-US" b="1"/>
              <a:t>Entropy Source is Physical</a:t>
            </a:r>
            <a:r>
              <a:rPr lang="en-US"/>
              <a:t>, not computed (e.g., noise, motion, timing jitter, natural systems).</a:t>
            </a:r>
          </a:p>
          <a:p>
            <a:pPr marL="0" indent="0">
              <a:buNone/>
            </a:pPr>
            <a:r>
              <a:rPr lang="en-US" b="1"/>
              <a:t>Non-Deterministic</a:t>
            </a:r>
            <a:r>
              <a:rPr lang="en-US"/>
              <a:t> — output cannot be reproduced, even if initial state is known.</a:t>
            </a:r>
          </a:p>
          <a:p>
            <a:pPr marL="0" indent="0">
              <a:buNone/>
            </a:pPr>
            <a:r>
              <a:rPr lang="en-US" b="1"/>
              <a:t>Unaffected by Seed Predictability</a:t>
            </a:r>
            <a:r>
              <a:rPr lang="en-US"/>
              <a:t> — unlike PRNGs (which produce repeatable sequences).</a:t>
            </a:r>
          </a:p>
          <a:p>
            <a:pPr marL="0" indent="0">
              <a:buNone/>
            </a:pPr>
            <a:r>
              <a:rPr lang="en-US" b="1"/>
              <a:t>Used in Security-Critical Systems</a:t>
            </a:r>
            <a:r>
              <a:rPr lang="en-US"/>
              <a:t> such as encryption, authentication, and key generation.</a:t>
            </a:r>
          </a:p>
          <a:p>
            <a:pPr marL="0" indent="0">
              <a:buNone/>
            </a:pPr>
            <a:endParaRPr lang="en-US"/>
          </a:p>
        </p:txBody>
      </p:sp>
    </p:spTree>
    <p:extLst>
      <p:ext uri="{BB962C8B-B14F-4D97-AF65-F5344CB8AC3E}">
        <p14:creationId xmlns:p14="http://schemas.microsoft.com/office/powerpoint/2010/main" val="1722506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B90B88-6A65-FB9A-BE06-2247A476BE6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DE372C-CDCE-8457-9A66-1CE101632B7C}"/>
              </a:ext>
            </a:extLst>
          </p:cNvPr>
          <p:cNvSpPr>
            <a:spLocks noGrp="1"/>
          </p:cNvSpPr>
          <p:nvPr>
            <p:ph type="title"/>
          </p:nvPr>
        </p:nvSpPr>
        <p:spPr>
          <a:xfrm>
            <a:off x="640080" y="1371600"/>
            <a:ext cx="5737859" cy="1097280"/>
          </a:xfrm>
        </p:spPr>
        <p:txBody>
          <a:bodyPr>
            <a:normAutofit/>
          </a:bodyPr>
          <a:lstStyle/>
          <a:p>
            <a:r>
              <a:rPr lang="en-US"/>
              <a:t>Execution Plan</a:t>
            </a:r>
          </a:p>
        </p:txBody>
      </p:sp>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ACFBB3E-D1A0-5CCF-5311-31FCC2C9D0E2}"/>
              </a:ext>
            </a:extLst>
          </p:cNvPr>
          <p:cNvSpPr>
            <a:spLocks noGrp="1"/>
          </p:cNvSpPr>
          <p:nvPr>
            <p:ph idx="1"/>
          </p:nvPr>
        </p:nvSpPr>
        <p:spPr>
          <a:xfrm>
            <a:off x="640080" y="2633236"/>
            <a:ext cx="5737860" cy="3666980"/>
          </a:xfrm>
        </p:spPr>
        <p:txBody>
          <a:bodyPr vert="horz" lIns="91440" tIns="45720" rIns="91440" bIns="45720" rtlCol="0">
            <a:normAutofit/>
          </a:bodyPr>
          <a:lstStyle/>
          <a:p>
            <a:pPr>
              <a:lnSpc>
                <a:spcPct val="110000"/>
              </a:lnSpc>
            </a:pPr>
            <a:r>
              <a:rPr lang="en-US" sz="1500" b="1">
                <a:ea typeface="+mn-lt"/>
                <a:cs typeface="+mn-lt"/>
              </a:rPr>
              <a:t>Testing, Metrics &amp; Hardening</a:t>
            </a:r>
            <a:endParaRPr lang="en-US" sz="1500" b="1"/>
          </a:p>
          <a:p>
            <a:pPr>
              <a:lnSpc>
                <a:spcPct val="110000"/>
              </a:lnSpc>
            </a:pPr>
            <a:r>
              <a:rPr lang="en-US" sz="1500">
                <a:ea typeface="+mn-lt"/>
                <a:cs typeface="+mn-lt"/>
              </a:rPr>
              <a:t>Tests:</a:t>
            </a:r>
          </a:p>
          <a:p>
            <a:pPr marL="493395" lvl="1">
              <a:lnSpc>
                <a:spcPct val="110000"/>
              </a:lnSpc>
              <a:buFont typeface="Courier New,monospace" panose="020B0604020202020204" pitchFamily="34" charset="0"/>
              <a:buChar char="o"/>
            </a:pPr>
            <a:r>
              <a:rPr lang="en-US" sz="1500">
                <a:ea typeface="+mn-lt"/>
                <a:cs typeface="+mn-lt"/>
              </a:rPr>
              <a:t>statistical tests such as NIST SP800-22, </a:t>
            </a:r>
            <a:r>
              <a:rPr lang="en-US" sz="1500" err="1">
                <a:ea typeface="+mn-lt"/>
                <a:cs typeface="+mn-lt"/>
              </a:rPr>
              <a:t>Dieharder</a:t>
            </a:r>
            <a:r>
              <a:rPr lang="en-US" sz="1500">
                <a:ea typeface="+mn-lt"/>
                <a:cs typeface="+mn-lt"/>
              </a:rPr>
              <a:t>, ENT (run on final keys).</a:t>
            </a:r>
          </a:p>
          <a:p>
            <a:pPr marL="493395" lvl="1">
              <a:lnSpc>
                <a:spcPct val="110000"/>
              </a:lnSpc>
              <a:buFont typeface="Courier New,monospace" panose="020B0604020202020204" pitchFamily="34" charset="0"/>
              <a:buChar char="o"/>
            </a:pPr>
            <a:r>
              <a:rPr lang="en-US" sz="1500">
                <a:ea typeface="+mn-lt"/>
                <a:cs typeface="+mn-lt"/>
              </a:rPr>
              <a:t>Entropy estimation (min-entropy per bit).</a:t>
            </a:r>
          </a:p>
          <a:p>
            <a:pPr marL="342900" indent="-342900">
              <a:lnSpc>
                <a:spcPct val="110000"/>
              </a:lnSpc>
            </a:pPr>
            <a:r>
              <a:rPr lang="en-US" sz="1500">
                <a:ea typeface="+mn-lt"/>
                <a:cs typeface="+mn-lt"/>
              </a:rPr>
              <a:t>Hardening:</a:t>
            </a:r>
            <a:endParaRPr lang="en-US" sz="1500"/>
          </a:p>
          <a:p>
            <a:pPr marL="493395" lvl="1">
              <a:lnSpc>
                <a:spcPct val="110000"/>
              </a:lnSpc>
              <a:buFont typeface="Courier New,monospace" panose="020B0604020202020204" pitchFamily="34" charset="0"/>
              <a:buChar char="o"/>
            </a:pPr>
            <a:r>
              <a:rPr lang="en-US" sz="1500">
                <a:ea typeface="+mn-lt"/>
                <a:cs typeface="+mn-lt"/>
              </a:rPr>
              <a:t>Discard samples when network frames drop or when detection confidence is low.</a:t>
            </a:r>
          </a:p>
          <a:p>
            <a:pPr marL="493395" lvl="1">
              <a:lnSpc>
                <a:spcPct val="110000"/>
              </a:lnSpc>
              <a:buFont typeface="Courier New,monospace" panose="020B0604020202020204" pitchFamily="34" charset="0"/>
              <a:buChar char="o"/>
            </a:pPr>
            <a:r>
              <a:rPr lang="en-US" sz="1500">
                <a:ea typeface="+mn-lt"/>
                <a:cs typeface="+mn-lt"/>
              </a:rPr>
              <a:t>Log metrics (detection rates, sample counts, hash inputs).</a:t>
            </a:r>
            <a:endParaRPr lang="en-US" sz="1500"/>
          </a:p>
          <a:p>
            <a:pPr>
              <a:lnSpc>
                <a:spcPct val="110000"/>
              </a:lnSpc>
            </a:pPr>
            <a:r>
              <a:rPr lang="en-US" sz="1500" b="1">
                <a:ea typeface="+mn-lt"/>
                <a:cs typeface="+mn-lt"/>
              </a:rPr>
              <a:t>If entropy below threshold, do not issue a key.</a:t>
            </a:r>
          </a:p>
          <a:p>
            <a:pPr marL="264795" lvl="1" indent="0">
              <a:lnSpc>
                <a:spcPct val="110000"/>
              </a:lnSpc>
              <a:buNone/>
            </a:pPr>
            <a:endParaRPr lang="en-US" sz="1500" b="1">
              <a:ea typeface="+mn-lt"/>
              <a:cs typeface="+mn-lt"/>
            </a:endParaRPr>
          </a:p>
        </p:txBody>
      </p:sp>
      <p:pic>
        <p:nvPicPr>
          <p:cNvPr id="4" name="Picture 3" descr="A table of numbers with black text&#10;&#10;AI-generated content may be incorrect.">
            <a:extLst>
              <a:ext uri="{FF2B5EF4-FFF2-40B4-BE49-F238E27FC236}">
                <a16:creationId xmlns:a16="http://schemas.microsoft.com/office/drawing/2014/main" id="{DA0321AD-CD03-2781-D7F2-1483C9CA1BE3}"/>
              </a:ext>
            </a:extLst>
          </p:cNvPr>
          <p:cNvPicPr>
            <a:picLocks noChangeAspect="1"/>
          </p:cNvPicPr>
          <p:nvPr/>
        </p:nvPicPr>
        <p:blipFill>
          <a:blip r:embed="rId2"/>
          <a:stretch>
            <a:fillRect/>
          </a:stretch>
        </p:blipFill>
        <p:spPr>
          <a:xfrm>
            <a:off x="7155179" y="1693242"/>
            <a:ext cx="4375829" cy="4606974"/>
          </a:xfrm>
          <a:prstGeom prst="rect">
            <a:avLst/>
          </a:prstGeom>
        </p:spPr>
      </p:pic>
    </p:spTree>
    <p:extLst>
      <p:ext uri="{BB962C8B-B14F-4D97-AF65-F5344CB8AC3E}">
        <p14:creationId xmlns:p14="http://schemas.microsoft.com/office/powerpoint/2010/main" val="3847832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C5A2F-C9C1-C0D9-045A-BDE050A357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9449D9-B9AB-1CF0-C470-F5C2BE8810B8}"/>
              </a:ext>
            </a:extLst>
          </p:cNvPr>
          <p:cNvSpPr>
            <a:spLocks noGrp="1"/>
          </p:cNvSpPr>
          <p:nvPr>
            <p:ph type="title"/>
          </p:nvPr>
        </p:nvSpPr>
        <p:spPr/>
        <p:txBody>
          <a:bodyPr>
            <a:normAutofit/>
          </a:bodyPr>
          <a:lstStyle/>
          <a:p>
            <a:r>
              <a:rPr lang="en-US"/>
              <a:t>Execution Plan</a:t>
            </a:r>
          </a:p>
        </p:txBody>
      </p:sp>
      <p:sp>
        <p:nvSpPr>
          <p:cNvPr id="3" name="Content Placeholder 2">
            <a:extLst>
              <a:ext uri="{FF2B5EF4-FFF2-40B4-BE49-F238E27FC236}">
                <a16:creationId xmlns:a16="http://schemas.microsoft.com/office/drawing/2014/main" id="{4A43E4B6-91E6-C080-4E72-9091C787E9A9}"/>
              </a:ext>
            </a:extLst>
          </p:cNvPr>
          <p:cNvSpPr>
            <a:spLocks noGrp="1"/>
          </p:cNvSpPr>
          <p:nvPr>
            <p:ph idx="1"/>
          </p:nvPr>
        </p:nvSpPr>
        <p:spPr>
          <a:xfrm>
            <a:off x="640080" y="2633472"/>
            <a:ext cx="9586134" cy="3566160"/>
          </a:xfrm>
        </p:spPr>
        <p:txBody>
          <a:bodyPr vert="horz" lIns="91440" tIns="45720" rIns="91440" bIns="45720" rtlCol="0" anchor="t">
            <a:normAutofit/>
          </a:bodyPr>
          <a:lstStyle/>
          <a:p>
            <a:r>
              <a:rPr lang="en-US" sz="2400" b="1">
                <a:ea typeface="+mn-lt"/>
                <a:cs typeface="+mn-lt"/>
              </a:rPr>
              <a:t>Deliverables</a:t>
            </a:r>
          </a:p>
          <a:p>
            <a:pPr marL="493395" lvl="1">
              <a:buFont typeface="Courier New,monospace" panose="020B0604020202020204" pitchFamily="34" charset="0"/>
              <a:buChar char="o"/>
            </a:pPr>
            <a:r>
              <a:rPr lang="en-US" sz="2400">
                <a:ea typeface="+mn-lt"/>
                <a:cs typeface="+mn-lt"/>
              </a:rPr>
              <a:t>Demo video of our program</a:t>
            </a:r>
          </a:p>
          <a:p>
            <a:pPr marL="493395" lvl="1">
              <a:buFont typeface="Courier New,monospace" panose="020B0604020202020204" pitchFamily="34" charset="0"/>
              <a:buChar char="o"/>
            </a:pPr>
            <a:r>
              <a:rPr lang="en-US" sz="2400">
                <a:ea typeface="+mn-lt"/>
                <a:cs typeface="+mn-lt"/>
              </a:rPr>
              <a:t>Showing of the single stream vs multi-stream entropy evaluation</a:t>
            </a:r>
          </a:p>
          <a:p>
            <a:pPr marL="493395" lvl="1">
              <a:buFont typeface="Courier New,monospace" panose="020B0604020202020204" pitchFamily="34" charset="0"/>
              <a:buChar char="o"/>
            </a:pPr>
            <a:r>
              <a:rPr lang="en-US" sz="2400">
                <a:ea typeface="+mn-lt"/>
                <a:cs typeface="+mn-lt"/>
              </a:rPr>
              <a:t>Run the randomness test and assess the functionality of our implementation</a:t>
            </a:r>
          </a:p>
          <a:p>
            <a:pPr marL="264795" lvl="1" indent="0">
              <a:buNone/>
            </a:pPr>
            <a:endParaRPr lang="en-US" b="1">
              <a:ea typeface="+mn-lt"/>
              <a:cs typeface="+mn-lt"/>
            </a:endParaRPr>
          </a:p>
        </p:txBody>
      </p:sp>
    </p:spTree>
    <p:extLst>
      <p:ext uri="{BB962C8B-B14F-4D97-AF65-F5344CB8AC3E}">
        <p14:creationId xmlns:p14="http://schemas.microsoft.com/office/powerpoint/2010/main" val="3090217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5C8CFF-C25E-5227-ADAA-665D7946ECAA}"/>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6176B2-EFF2-C69E-47B8-A54FE38774E3}"/>
              </a:ext>
            </a:extLst>
          </p:cNvPr>
          <p:cNvSpPr>
            <a:spLocks noGrp="1"/>
          </p:cNvSpPr>
          <p:nvPr>
            <p:ph type="title"/>
          </p:nvPr>
        </p:nvSpPr>
        <p:spPr>
          <a:xfrm>
            <a:off x="640080" y="1302091"/>
            <a:ext cx="3291840" cy="2770216"/>
          </a:xfrm>
        </p:spPr>
        <p:txBody>
          <a:bodyPr vert="horz" lIns="91440" tIns="45720" rIns="91440" bIns="45720" rtlCol="0" anchor="t">
            <a:normAutofit/>
          </a:bodyPr>
          <a:lstStyle/>
          <a:p>
            <a:r>
              <a:rPr lang="en-US" sz="4400"/>
              <a:t>Questions</a:t>
            </a:r>
          </a:p>
        </p:txBody>
      </p:sp>
      <p:cxnSp>
        <p:nvCxnSpPr>
          <p:cNvPr id="14" name="Straight Connector 13">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Graphic 6" descr="Help">
            <a:extLst>
              <a:ext uri="{FF2B5EF4-FFF2-40B4-BE49-F238E27FC236}">
                <a16:creationId xmlns:a16="http://schemas.microsoft.com/office/drawing/2014/main" id="{AD6A7DC9-29E3-D3A8-0EBC-BA0A567821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50408" y="966978"/>
            <a:ext cx="4873752" cy="4873752"/>
          </a:xfrm>
          <a:prstGeom prst="rect">
            <a:avLst/>
          </a:prstGeom>
        </p:spPr>
      </p:pic>
    </p:spTree>
    <p:extLst>
      <p:ext uri="{BB962C8B-B14F-4D97-AF65-F5344CB8AC3E}">
        <p14:creationId xmlns:p14="http://schemas.microsoft.com/office/powerpoint/2010/main" val="3102676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12D06-C690-DDB5-98A4-846022F968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10E658-D8A8-B052-AD31-9BFF0CA12F84}"/>
              </a:ext>
            </a:extLst>
          </p:cNvPr>
          <p:cNvSpPr>
            <a:spLocks noGrp="1"/>
          </p:cNvSpPr>
          <p:nvPr>
            <p:ph type="title"/>
          </p:nvPr>
        </p:nvSpPr>
        <p:spPr/>
        <p:txBody>
          <a:bodyPr/>
          <a:lstStyle/>
          <a:p>
            <a:r>
              <a:rPr lang="en-US"/>
              <a:t>Reference</a:t>
            </a:r>
          </a:p>
        </p:txBody>
      </p:sp>
      <p:sp>
        <p:nvSpPr>
          <p:cNvPr id="3" name="Content Placeholder 2">
            <a:extLst>
              <a:ext uri="{FF2B5EF4-FFF2-40B4-BE49-F238E27FC236}">
                <a16:creationId xmlns:a16="http://schemas.microsoft.com/office/drawing/2014/main" id="{672BE489-3FF8-A287-543E-7D01AEAB366A}"/>
              </a:ext>
            </a:extLst>
          </p:cNvPr>
          <p:cNvSpPr>
            <a:spLocks noGrp="1"/>
          </p:cNvSpPr>
          <p:nvPr>
            <p:ph idx="1"/>
          </p:nvPr>
        </p:nvSpPr>
        <p:spPr>
          <a:xfrm>
            <a:off x="640080" y="2142304"/>
            <a:ext cx="10890928" cy="4057328"/>
          </a:xfrm>
        </p:spPr>
        <p:txBody>
          <a:bodyPr vert="horz" lIns="91440" tIns="45720" rIns="91440" bIns="45720" rtlCol="0" anchor="t">
            <a:normAutofit fontScale="70000" lnSpcReduction="20000"/>
          </a:bodyPr>
          <a:lstStyle/>
          <a:p>
            <a:r>
              <a:rPr lang="en-US">
                <a:hlinkClick r:id="rId2"/>
              </a:rPr>
              <a:t>https://spectrum.ieee.org/aquaculture</a:t>
            </a:r>
            <a:r>
              <a:rPr lang="en-US"/>
              <a:t> </a:t>
            </a:r>
          </a:p>
          <a:p>
            <a:r>
              <a:rPr lang="en-US">
                <a:ea typeface="+mn-lt"/>
                <a:cs typeface="+mn-lt"/>
                <a:hlinkClick r:id="rId3"/>
              </a:rPr>
              <a:t>https://explore.org/livecams/aquarium-of-the-pacific/pacific-aquarium-tropical-reef-camera</a:t>
            </a:r>
          </a:p>
          <a:p>
            <a:r>
              <a:rPr lang="en-US">
                <a:ea typeface="+mn-lt"/>
                <a:cs typeface="+mn-lt"/>
              </a:rPr>
              <a:t>https://doge.tg/blog/2018/The-2013-Android-Bitcoin-Wallet-Vulnerability-A-Lesson-in-Randomness/</a:t>
            </a:r>
          </a:p>
          <a:p>
            <a:r>
              <a:rPr lang="en-US">
                <a:ea typeface="+mn-lt"/>
                <a:cs typeface="+mn-lt"/>
              </a:rPr>
              <a:t>[NIST 2010] </a:t>
            </a:r>
            <a:r>
              <a:rPr lang="en-US" err="1">
                <a:ea typeface="+mn-lt"/>
                <a:cs typeface="+mn-lt"/>
              </a:rPr>
              <a:t>Rukhin</a:t>
            </a:r>
            <a:r>
              <a:rPr lang="en-US">
                <a:ea typeface="+mn-lt"/>
                <a:cs typeface="+mn-lt"/>
              </a:rPr>
              <a:t>, A., et al. </a:t>
            </a:r>
            <a:r>
              <a:rPr lang="en-US" i="1">
                <a:ea typeface="+mn-lt"/>
                <a:cs typeface="+mn-lt"/>
              </a:rPr>
              <a:t>A Statistical Test Suite for Random and Pseudorandom Number Generators for Cryptographic Applications (SP 800-22 Rev.1a).</a:t>
            </a:r>
            <a:r>
              <a:rPr lang="en-US">
                <a:ea typeface="+mn-lt"/>
                <a:cs typeface="+mn-lt"/>
              </a:rPr>
              <a:t> NIST, 2010. </a:t>
            </a:r>
            <a:r>
              <a:rPr lang="en-US">
                <a:ea typeface="+mn-lt"/>
                <a:cs typeface="+mn-lt"/>
                <a:hlinkClick r:id="rId4"/>
              </a:rPr>
              <a:t>https://csrc.nist.gov/publications/detail/sp/800-22/rev-1a/final</a:t>
            </a:r>
            <a:endParaRPr lang="en-US"/>
          </a:p>
          <a:p>
            <a:r>
              <a:rPr lang="en-US">
                <a:ea typeface="+mn-lt"/>
                <a:cs typeface="+mn-lt"/>
              </a:rPr>
              <a:t>[Lenstra 2012] Lenstra, A. K., Hughes, J. P., Augier, M., Bos, J. W., </a:t>
            </a:r>
            <a:r>
              <a:rPr lang="en-US" err="1">
                <a:ea typeface="+mn-lt"/>
                <a:cs typeface="+mn-lt"/>
              </a:rPr>
              <a:t>Kleinjung</a:t>
            </a:r>
            <a:r>
              <a:rPr lang="en-US">
                <a:ea typeface="+mn-lt"/>
                <a:cs typeface="+mn-lt"/>
              </a:rPr>
              <a:t>, T., &amp; Wachter, C. “Ron was wrong, Whit is right.” </a:t>
            </a:r>
            <a:r>
              <a:rPr lang="en-US" i="1">
                <a:ea typeface="+mn-lt"/>
                <a:cs typeface="+mn-lt"/>
              </a:rPr>
              <a:t>IACR </a:t>
            </a:r>
            <a:r>
              <a:rPr lang="en-US" i="1" err="1">
                <a:ea typeface="+mn-lt"/>
                <a:cs typeface="+mn-lt"/>
              </a:rPr>
              <a:t>ePrint</a:t>
            </a:r>
            <a:r>
              <a:rPr lang="en-US" i="1">
                <a:ea typeface="+mn-lt"/>
                <a:cs typeface="+mn-lt"/>
              </a:rPr>
              <a:t> Archive</a:t>
            </a:r>
            <a:r>
              <a:rPr lang="en-US">
                <a:ea typeface="+mn-lt"/>
                <a:cs typeface="+mn-lt"/>
              </a:rPr>
              <a:t>, 2012. </a:t>
            </a:r>
            <a:r>
              <a:rPr lang="en-US">
                <a:ea typeface="+mn-lt"/>
                <a:cs typeface="+mn-lt"/>
                <a:hlinkClick r:id="rId5"/>
              </a:rPr>
              <a:t>https://eprint.iacr.org/2012/064.pdf</a:t>
            </a:r>
            <a:endParaRPr lang="en-US"/>
          </a:p>
          <a:p>
            <a:r>
              <a:rPr lang="en-US">
                <a:ea typeface="+mn-lt"/>
                <a:cs typeface="+mn-lt"/>
              </a:rPr>
              <a:t>[Bonneau 2013] Bonneau, J., &amp; Mironov, I. “</a:t>
            </a:r>
            <a:r>
              <a:rPr lang="en-US" err="1">
                <a:ea typeface="+mn-lt"/>
                <a:cs typeface="+mn-lt"/>
              </a:rPr>
              <a:t>Blockcipher</a:t>
            </a:r>
            <a:r>
              <a:rPr lang="en-US">
                <a:ea typeface="+mn-lt"/>
                <a:cs typeface="+mn-lt"/>
              </a:rPr>
              <a:t>-based PRNGs and Security Failures.” </a:t>
            </a:r>
            <a:r>
              <a:rPr lang="en-US" i="1">
                <a:ea typeface="+mn-lt"/>
                <a:cs typeface="+mn-lt"/>
              </a:rPr>
              <a:t>IEEE Symposium on Security and Privacy (S&amp;P)</a:t>
            </a:r>
            <a:r>
              <a:rPr lang="en-US">
                <a:ea typeface="+mn-lt"/>
                <a:cs typeface="+mn-lt"/>
              </a:rPr>
              <a:t>, 2013. </a:t>
            </a:r>
            <a:r>
              <a:rPr lang="en-US">
                <a:ea typeface="+mn-lt"/>
                <a:cs typeface="+mn-lt"/>
                <a:hlinkClick r:id="rId6"/>
              </a:rPr>
              <a:t>https://ieeexplore.ieee.org/document/6547124</a:t>
            </a:r>
            <a:endParaRPr lang="en-US"/>
          </a:p>
          <a:p>
            <a:r>
              <a:rPr lang="en-US">
                <a:ea typeface="+mn-lt"/>
                <a:cs typeface="+mn-lt"/>
              </a:rPr>
              <a:t>[RFC 4086] Eastlake, D. “Randomness Requirements for Security.” </a:t>
            </a:r>
            <a:r>
              <a:rPr lang="en-US" i="1">
                <a:ea typeface="+mn-lt"/>
                <a:cs typeface="+mn-lt"/>
              </a:rPr>
              <a:t>RFC 4086</a:t>
            </a:r>
            <a:r>
              <a:rPr lang="en-US">
                <a:ea typeface="+mn-lt"/>
                <a:cs typeface="+mn-lt"/>
              </a:rPr>
              <a:t>, IETF, 2005. </a:t>
            </a:r>
            <a:r>
              <a:rPr lang="en-US">
                <a:ea typeface="+mn-lt"/>
                <a:cs typeface="+mn-lt"/>
                <a:hlinkClick r:id="rId7"/>
              </a:rPr>
              <a:t>https://www.rfc-editor.org/rfc/rfc4086</a:t>
            </a:r>
            <a:endParaRPr lang="en-US"/>
          </a:p>
          <a:p>
            <a:r>
              <a:rPr lang="en-US">
                <a:ea typeface="+mn-lt"/>
                <a:cs typeface="+mn-lt"/>
              </a:rPr>
              <a:t>[Barak 2019] Barak, B., et al. “True Randomness from Biological Systems.” </a:t>
            </a:r>
            <a:r>
              <a:rPr lang="en-US" i="1">
                <a:ea typeface="+mn-lt"/>
                <a:cs typeface="+mn-lt"/>
              </a:rPr>
              <a:t>Journal of Cryptographic Engineering</a:t>
            </a:r>
            <a:r>
              <a:rPr lang="en-US">
                <a:ea typeface="+mn-lt"/>
                <a:cs typeface="+mn-lt"/>
              </a:rPr>
              <a:t>, 2019. </a:t>
            </a:r>
            <a:r>
              <a:rPr lang="en-US">
                <a:ea typeface="+mn-lt"/>
                <a:cs typeface="+mn-lt"/>
                <a:hlinkClick r:id="rId8"/>
              </a:rPr>
              <a:t>https://link.springer.com/article/10.1007/s13389-019-00209-9</a:t>
            </a:r>
            <a:endParaRPr lang="en-US"/>
          </a:p>
          <a:p>
            <a:endParaRPr lang="en-US"/>
          </a:p>
        </p:txBody>
      </p:sp>
    </p:spTree>
    <p:extLst>
      <p:ext uri="{BB962C8B-B14F-4D97-AF65-F5344CB8AC3E}">
        <p14:creationId xmlns:p14="http://schemas.microsoft.com/office/powerpoint/2010/main" val="2110572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6763EA-1CFB-989B-B89B-FA9C1EC22E40}"/>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0BF07F2-3108-B8FF-7CE1-C7D9F72B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Rectangle 1032">
            <a:extLst>
              <a:ext uri="{FF2B5EF4-FFF2-40B4-BE49-F238E27FC236}">
                <a16:creationId xmlns:a16="http://schemas.microsoft.com/office/drawing/2014/main" id="{53054874-1D43-C9C3-0F2D-BECA13692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4F47D1-5CE4-0B73-02D3-DF0FBB41F645}"/>
              </a:ext>
            </a:extLst>
          </p:cNvPr>
          <p:cNvSpPr>
            <a:spLocks noGrp="1"/>
          </p:cNvSpPr>
          <p:nvPr>
            <p:ph type="title"/>
          </p:nvPr>
        </p:nvSpPr>
        <p:spPr>
          <a:xfrm>
            <a:off x="1049451" y="1352492"/>
            <a:ext cx="4665540" cy="1143000"/>
          </a:xfrm>
        </p:spPr>
        <p:txBody>
          <a:bodyPr anchor="t">
            <a:normAutofit/>
          </a:bodyPr>
          <a:lstStyle/>
          <a:p>
            <a:pPr>
              <a:lnSpc>
                <a:spcPct val="90000"/>
              </a:lnSpc>
            </a:pPr>
            <a:r>
              <a:rPr lang="en-US" sz="3100"/>
              <a:t>What the Project is About</a:t>
            </a:r>
            <a:br>
              <a:rPr lang="en-US" sz="3100"/>
            </a:br>
            <a:endParaRPr lang="en-US" sz="3100"/>
          </a:p>
        </p:txBody>
      </p:sp>
      <p:cxnSp>
        <p:nvCxnSpPr>
          <p:cNvPr id="1035" name="Straight Connector 1034">
            <a:extLst>
              <a:ext uri="{FF2B5EF4-FFF2-40B4-BE49-F238E27FC236}">
                <a16:creationId xmlns:a16="http://schemas.microsoft.com/office/drawing/2014/main" id="{FE665D4F-CFD3-DA8E-A7A1-962F207D83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EE9120A-77E3-7538-71B3-909FEA123300}"/>
              </a:ext>
            </a:extLst>
          </p:cNvPr>
          <p:cNvSpPr>
            <a:spLocks noGrp="1"/>
          </p:cNvSpPr>
          <p:nvPr>
            <p:ph idx="1"/>
          </p:nvPr>
        </p:nvSpPr>
        <p:spPr>
          <a:xfrm>
            <a:off x="1049454" y="2231923"/>
            <a:ext cx="4665546" cy="4404851"/>
          </a:xfrm>
        </p:spPr>
        <p:txBody>
          <a:bodyPr>
            <a:normAutofit fontScale="92500" lnSpcReduction="10000"/>
          </a:bodyPr>
          <a:lstStyle/>
          <a:p>
            <a:r>
              <a:rPr lang="en-US"/>
              <a:t>Entropy Source: Unpredictable paths, speeds, and interactions of fish in water create chaotic patterns (combining biological behavior with fluid dynamics).</a:t>
            </a:r>
          </a:p>
          <a:p>
            <a:r>
              <a:rPr lang="en-US"/>
              <a:t>Process: Software streams the live YouTube video feed; image processing tracks the locations of a few fish (e.g., their x-y coordinates in the frame) and compares their relative positions (e.g., distances or angles between them) alongside analyzing pixel changes from their movements to generate random bits.</a:t>
            </a:r>
          </a:p>
          <a:p>
            <a:endParaRPr lang="en-US"/>
          </a:p>
        </p:txBody>
      </p:sp>
      <p:pic>
        <p:nvPicPr>
          <p:cNvPr id="4" name="Picture 4" descr="A gif shows fish moving underwater. Colorful boxes are superimposed over the fish, and each box has the label \u201csalmon.\u201d">
            <a:extLst>
              <a:ext uri="{FF2B5EF4-FFF2-40B4-BE49-F238E27FC236}">
                <a16:creationId xmlns:a16="http://schemas.microsoft.com/office/drawing/2014/main" id="{E8183FF9-ABE4-8C2A-1C65-DFBD19E3E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991" y="2259518"/>
            <a:ext cx="6428427" cy="268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568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976E9-2CC1-36DD-A302-EAFD671C0522}"/>
              </a:ext>
            </a:extLst>
          </p:cNvPr>
          <p:cNvSpPr>
            <a:spLocks noGrp="1"/>
          </p:cNvSpPr>
          <p:nvPr>
            <p:ph type="title"/>
          </p:nvPr>
        </p:nvSpPr>
        <p:spPr>
          <a:xfrm>
            <a:off x="640079" y="570750"/>
            <a:ext cx="10890929" cy="1387934"/>
          </a:xfrm>
        </p:spPr>
        <p:txBody>
          <a:bodyPr anchor="b">
            <a:normAutofit/>
          </a:bodyPr>
          <a:lstStyle/>
          <a:p>
            <a:br>
              <a:rPr lang="en-US" sz="3700"/>
            </a:br>
            <a:r>
              <a:rPr lang="en-US" sz="3700"/>
              <a:t>TRNG vs PRNG (Pseudorandom number generator)</a:t>
            </a:r>
          </a:p>
        </p:txBody>
      </p:sp>
      <p:cxnSp>
        <p:nvCxnSpPr>
          <p:cNvPr id="36" name="Straight Connector 35">
            <a:extLst>
              <a:ext uri="{FF2B5EF4-FFF2-40B4-BE49-F238E27FC236}">
                <a16:creationId xmlns:a16="http://schemas.microsoft.com/office/drawing/2014/main" id="{E62D3963-2153-4637-96E6-E31BD2CE5D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23074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3DF08A76-7B01-90DD-0C8C-53F391958179}"/>
              </a:ext>
            </a:extLst>
          </p:cNvPr>
          <p:cNvGraphicFramePr>
            <a:graphicFrameLocks noGrp="1"/>
          </p:cNvGraphicFramePr>
          <p:nvPr>
            <p:ph idx="1"/>
            <p:extLst>
              <p:ext uri="{D42A27DB-BD31-4B8C-83A1-F6EECF244321}">
                <p14:modId xmlns:p14="http://schemas.microsoft.com/office/powerpoint/2010/main" val="4234000033"/>
              </p:ext>
            </p:extLst>
          </p:nvPr>
        </p:nvGraphicFramePr>
        <p:xfrm>
          <a:off x="640079" y="2809989"/>
          <a:ext cx="10890930" cy="3236986"/>
        </p:xfrm>
        <a:graphic>
          <a:graphicData uri="http://schemas.openxmlformats.org/drawingml/2006/table">
            <a:tbl>
              <a:tblPr>
                <a:noFill/>
              </a:tblPr>
              <a:tblGrid>
                <a:gridCol w="2470973">
                  <a:extLst>
                    <a:ext uri="{9D8B030D-6E8A-4147-A177-3AD203B41FA5}">
                      <a16:colId xmlns:a16="http://schemas.microsoft.com/office/drawing/2014/main" val="1786806929"/>
                    </a:ext>
                  </a:extLst>
                </a:gridCol>
                <a:gridCol w="4315089">
                  <a:extLst>
                    <a:ext uri="{9D8B030D-6E8A-4147-A177-3AD203B41FA5}">
                      <a16:colId xmlns:a16="http://schemas.microsoft.com/office/drawing/2014/main" val="406449183"/>
                    </a:ext>
                  </a:extLst>
                </a:gridCol>
                <a:gridCol w="4104868">
                  <a:extLst>
                    <a:ext uri="{9D8B030D-6E8A-4147-A177-3AD203B41FA5}">
                      <a16:colId xmlns:a16="http://schemas.microsoft.com/office/drawing/2014/main" val="2537642799"/>
                    </a:ext>
                  </a:extLst>
                </a:gridCol>
              </a:tblGrid>
              <a:tr h="587453">
                <a:tc>
                  <a:txBody>
                    <a:bodyPr/>
                    <a:lstStyle/>
                    <a:p>
                      <a:pPr>
                        <a:buNone/>
                      </a:pPr>
                      <a:r>
                        <a:rPr lang="en-US" sz="2000" b="1" kern="1200" cap="none" spc="0">
                          <a:solidFill>
                            <a:schemeClr val="tx1">
                              <a:lumMod val="75000"/>
                              <a:lumOff val="25000"/>
                            </a:schemeClr>
                          </a:solidFill>
                          <a:latin typeface="+mn-lt"/>
                          <a:ea typeface="+mn-ea"/>
                          <a:cs typeface="+mn-cs"/>
                        </a:rPr>
                        <a:t>Aspect</a:t>
                      </a:r>
                    </a:p>
                  </a:txBody>
                  <a:tcPr marL="239777" marR="257617" marT="119888" marB="119888" anchor="ctr">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buNone/>
                      </a:pPr>
                      <a:r>
                        <a:rPr lang="en-US" sz="2000" b="1" kern="1200" cap="none" spc="0">
                          <a:solidFill>
                            <a:schemeClr val="tx1">
                              <a:lumMod val="75000"/>
                              <a:lumOff val="25000"/>
                            </a:schemeClr>
                          </a:solidFill>
                          <a:latin typeface="+mn-lt"/>
                          <a:ea typeface="+mn-ea"/>
                          <a:cs typeface="+mn-cs"/>
                        </a:rPr>
                        <a:t>TRNG (True)</a:t>
                      </a:r>
                    </a:p>
                  </a:txBody>
                  <a:tcPr marL="239777" marR="257617" marT="119888" marB="119888" anchor="ctr">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buNone/>
                      </a:pPr>
                      <a:r>
                        <a:rPr lang="en-US" sz="2000" b="1" kern="1200" cap="none" spc="0">
                          <a:solidFill>
                            <a:schemeClr val="tx1">
                              <a:lumMod val="75000"/>
                              <a:lumOff val="25000"/>
                            </a:schemeClr>
                          </a:solidFill>
                          <a:latin typeface="+mn-lt"/>
                          <a:ea typeface="+mn-ea"/>
                          <a:cs typeface="+mn-cs"/>
                        </a:rPr>
                        <a:t>PRNG (Pseudo)</a:t>
                      </a:r>
                    </a:p>
                  </a:txBody>
                  <a:tcPr marL="239777" marR="257617" marT="119888" marB="119888" anchor="ctr">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extLst>
                  <a:ext uri="{0D108BD9-81ED-4DB2-BD59-A6C34878D82A}">
                    <a16:rowId xmlns:a16="http://schemas.microsoft.com/office/drawing/2014/main" val="1035881790"/>
                  </a:ext>
                </a:extLst>
              </a:tr>
              <a:tr h="587453">
                <a:tc>
                  <a:txBody>
                    <a:bodyPr/>
                    <a:lstStyle/>
                    <a:p>
                      <a:pPr>
                        <a:buNone/>
                      </a:pPr>
                      <a:r>
                        <a:rPr lang="en-US" sz="2000" b="1" kern="1200" cap="none" spc="0">
                          <a:solidFill>
                            <a:schemeClr val="tx1">
                              <a:lumMod val="75000"/>
                              <a:lumOff val="25000"/>
                            </a:schemeClr>
                          </a:solidFill>
                          <a:latin typeface="+mn-lt"/>
                          <a:ea typeface="+mn-ea"/>
                          <a:cs typeface="+mn-cs"/>
                        </a:rPr>
                        <a:t>Source</a:t>
                      </a:r>
                    </a:p>
                  </a:txBody>
                  <a:tcPr marL="239777" marR="257617" marT="119888" marB="119888" anchor="ctr">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buNone/>
                      </a:pPr>
                      <a:r>
                        <a:rPr lang="en-US" sz="2000" kern="1200" cap="none" spc="0">
                          <a:solidFill>
                            <a:schemeClr val="tx1">
                              <a:lumMod val="75000"/>
                              <a:lumOff val="25000"/>
                            </a:schemeClr>
                          </a:solidFill>
                          <a:latin typeface="+mn-lt"/>
                          <a:ea typeface="+mn-ea"/>
                          <a:cs typeface="+mn-cs"/>
                        </a:rPr>
                        <a:t>Physical world (nature/hardware)</a:t>
                      </a:r>
                    </a:p>
                  </a:txBody>
                  <a:tcPr marL="239777" marR="257617" marT="119888" marB="119888" anchor="ctr">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a:buNone/>
                      </a:pPr>
                      <a:r>
                        <a:rPr lang="en-US" sz="2000" kern="1200" cap="none" spc="0">
                          <a:solidFill>
                            <a:schemeClr val="tx1">
                              <a:lumMod val="75000"/>
                              <a:lumOff val="25000"/>
                            </a:schemeClr>
                          </a:solidFill>
                          <a:latin typeface="+mn-lt"/>
                          <a:ea typeface="+mn-ea"/>
                          <a:cs typeface="+mn-cs"/>
                        </a:rPr>
                        <a:t>Algorithm + initial seed</a:t>
                      </a:r>
                    </a:p>
                  </a:txBody>
                  <a:tcPr marL="239777" marR="257617" marT="119888" marB="119888" anchor="ctr">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extLst>
                  <a:ext uri="{0D108BD9-81ED-4DB2-BD59-A6C34878D82A}">
                    <a16:rowId xmlns:a16="http://schemas.microsoft.com/office/drawing/2014/main" val="1464592228"/>
                  </a:ext>
                </a:extLst>
              </a:tr>
              <a:tr h="587453">
                <a:tc>
                  <a:txBody>
                    <a:bodyPr/>
                    <a:lstStyle/>
                    <a:p>
                      <a:pPr>
                        <a:buNone/>
                      </a:pPr>
                      <a:r>
                        <a:rPr lang="en-US" sz="2000" b="1" kern="1200" cap="none" spc="0">
                          <a:solidFill>
                            <a:schemeClr val="tx1">
                              <a:lumMod val="75000"/>
                              <a:lumOff val="25000"/>
                            </a:schemeClr>
                          </a:solidFill>
                          <a:latin typeface="+mn-lt"/>
                          <a:ea typeface="+mn-ea"/>
                          <a:cs typeface="+mn-cs"/>
                        </a:rPr>
                        <a:t>Predictability</a:t>
                      </a:r>
                    </a:p>
                  </a:txBody>
                  <a:tcPr marL="239777" marR="257617" marT="119888" marB="119888" anchor="ctr">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buNone/>
                      </a:pPr>
                      <a:r>
                        <a:rPr lang="en-US" sz="2000" kern="1200" cap="none" spc="0">
                          <a:solidFill>
                            <a:schemeClr val="tx1">
                              <a:lumMod val="75000"/>
                              <a:lumOff val="25000"/>
                            </a:schemeClr>
                          </a:solidFill>
                          <a:latin typeface="+mn-lt"/>
                          <a:ea typeface="+mn-ea"/>
                          <a:cs typeface="+mn-cs"/>
                        </a:rPr>
                        <a:t>Unpredictable</a:t>
                      </a:r>
                    </a:p>
                  </a:txBody>
                  <a:tcPr marL="239777" marR="257617" marT="119888" marB="119888" anchor="ctr">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buNone/>
                      </a:pPr>
                      <a:r>
                        <a:rPr lang="en-US" sz="2000" kern="1200" cap="none" spc="0">
                          <a:solidFill>
                            <a:schemeClr val="tx1">
                              <a:lumMod val="75000"/>
                              <a:lumOff val="25000"/>
                            </a:schemeClr>
                          </a:solidFill>
                          <a:latin typeface="+mn-lt"/>
                          <a:ea typeface="+mn-ea"/>
                          <a:cs typeface="+mn-cs"/>
                        </a:rPr>
                        <a:t>Predictable if seed is known</a:t>
                      </a:r>
                    </a:p>
                  </a:txBody>
                  <a:tcPr marL="239777" marR="257617" marT="119888" marB="119888" anchor="ctr">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extLst>
                  <a:ext uri="{0D108BD9-81ED-4DB2-BD59-A6C34878D82A}">
                    <a16:rowId xmlns:a16="http://schemas.microsoft.com/office/drawing/2014/main" val="3000380782"/>
                  </a:ext>
                </a:extLst>
              </a:tr>
              <a:tr h="587453">
                <a:tc>
                  <a:txBody>
                    <a:bodyPr/>
                    <a:lstStyle/>
                    <a:p>
                      <a:pPr>
                        <a:buNone/>
                      </a:pPr>
                      <a:r>
                        <a:rPr lang="en-US" sz="2000" b="1" kern="1200" cap="none" spc="0">
                          <a:solidFill>
                            <a:schemeClr val="tx1">
                              <a:lumMod val="75000"/>
                              <a:lumOff val="25000"/>
                            </a:schemeClr>
                          </a:solidFill>
                          <a:latin typeface="+mn-lt"/>
                          <a:ea typeface="+mn-ea"/>
                          <a:cs typeface="+mn-cs"/>
                        </a:rPr>
                        <a:t>Reproducibility</a:t>
                      </a:r>
                    </a:p>
                  </a:txBody>
                  <a:tcPr marL="239777" marR="257617" marT="119888" marB="119888" anchor="ctr">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buNone/>
                      </a:pPr>
                      <a:r>
                        <a:rPr lang="en-US" sz="2000" kern="1200" cap="none" spc="0">
                          <a:solidFill>
                            <a:schemeClr val="tx1">
                              <a:lumMod val="75000"/>
                              <a:lumOff val="25000"/>
                            </a:schemeClr>
                          </a:solidFill>
                          <a:latin typeface="+mn-lt"/>
                          <a:ea typeface="+mn-ea"/>
                          <a:cs typeface="+mn-cs"/>
                        </a:rPr>
                        <a:t>Not repeatable</a:t>
                      </a:r>
                    </a:p>
                  </a:txBody>
                  <a:tcPr marL="239777" marR="257617" marT="119888" marB="119888" anchor="ctr">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buNone/>
                      </a:pPr>
                      <a:r>
                        <a:rPr lang="en-US" sz="2000" kern="1200" cap="none" spc="0">
                          <a:solidFill>
                            <a:schemeClr val="tx1">
                              <a:lumMod val="75000"/>
                              <a:lumOff val="25000"/>
                            </a:schemeClr>
                          </a:solidFill>
                          <a:latin typeface="+mn-lt"/>
                          <a:ea typeface="+mn-ea"/>
                          <a:cs typeface="+mn-cs"/>
                        </a:rPr>
                        <a:t>Repeatable sequence</a:t>
                      </a:r>
                    </a:p>
                  </a:txBody>
                  <a:tcPr marL="239777" marR="257617" marT="119888" marB="119888" anchor="ctr">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extLst>
                  <a:ext uri="{0D108BD9-81ED-4DB2-BD59-A6C34878D82A}">
                    <a16:rowId xmlns:a16="http://schemas.microsoft.com/office/drawing/2014/main" val="3728612462"/>
                  </a:ext>
                </a:extLst>
              </a:tr>
              <a:tr h="887174">
                <a:tc>
                  <a:txBody>
                    <a:bodyPr/>
                    <a:lstStyle/>
                    <a:p>
                      <a:pPr>
                        <a:buNone/>
                      </a:pPr>
                      <a:r>
                        <a:rPr lang="en-US" sz="2000" b="1" kern="1200" cap="none" spc="0">
                          <a:solidFill>
                            <a:schemeClr val="tx1">
                              <a:lumMod val="75000"/>
                              <a:lumOff val="25000"/>
                            </a:schemeClr>
                          </a:solidFill>
                          <a:latin typeface="+mn-lt"/>
                          <a:ea typeface="+mn-ea"/>
                          <a:cs typeface="+mn-cs"/>
                        </a:rPr>
                        <a:t>Security Use</a:t>
                      </a:r>
                    </a:p>
                  </a:txBody>
                  <a:tcPr marL="239777" marR="257617" marT="119888" marB="119888" anchor="ctr">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buNone/>
                      </a:pPr>
                      <a:r>
                        <a:rPr lang="en-US" sz="2000" kern="1200" cap="none" spc="0">
                          <a:solidFill>
                            <a:schemeClr val="tx1">
                              <a:lumMod val="75000"/>
                              <a:lumOff val="25000"/>
                            </a:schemeClr>
                          </a:solidFill>
                          <a:latin typeface="+mn-lt"/>
                          <a:ea typeface="+mn-ea"/>
                          <a:cs typeface="+mn-cs"/>
                        </a:rPr>
                        <a:t>High-security cryptographic systems</a:t>
                      </a:r>
                    </a:p>
                  </a:txBody>
                  <a:tcPr marL="239777" marR="257617" marT="119888" marB="119888" anchor="ctr">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buNone/>
                      </a:pPr>
                      <a:r>
                        <a:rPr lang="en-US" sz="2000" kern="1200" cap="none" spc="0">
                          <a:solidFill>
                            <a:schemeClr val="tx1">
                              <a:lumMod val="75000"/>
                              <a:lumOff val="25000"/>
                            </a:schemeClr>
                          </a:solidFill>
                          <a:latin typeface="+mn-lt"/>
                          <a:ea typeface="+mn-ea"/>
                          <a:cs typeface="+mn-cs"/>
                        </a:rPr>
                        <a:t>Simulation, games, non-secure RNG</a:t>
                      </a:r>
                    </a:p>
                  </a:txBody>
                  <a:tcPr marL="239777" marR="257617" marT="119888" marB="119888" anchor="ctr">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extLst>
                  <a:ext uri="{0D108BD9-81ED-4DB2-BD59-A6C34878D82A}">
                    <a16:rowId xmlns:a16="http://schemas.microsoft.com/office/drawing/2014/main" val="3698796751"/>
                  </a:ext>
                </a:extLst>
              </a:tr>
            </a:tbl>
          </a:graphicData>
        </a:graphic>
      </p:graphicFrame>
    </p:spTree>
    <p:extLst>
      <p:ext uri="{BB962C8B-B14F-4D97-AF65-F5344CB8AC3E}">
        <p14:creationId xmlns:p14="http://schemas.microsoft.com/office/powerpoint/2010/main" val="1703109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FD7E0-F71D-75BB-E6F2-705C132EA386}"/>
              </a:ext>
            </a:extLst>
          </p:cNvPr>
          <p:cNvSpPr>
            <a:spLocks noGrp="1"/>
          </p:cNvSpPr>
          <p:nvPr>
            <p:ph type="title"/>
          </p:nvPr>
        </p:nvSpPr>
        <p:spPr/>
        <p:txBody>
          <a:bodyPr>
            <a:normAutofit fontScale="90000"/>
          </a:bodyPr>
          <a:lstStyle/>
          <a:p>
            <a:pPr algn="ctr"/>
            <a:r>
              <a:rPr lang="en-US"/>
              <a:t>Problem Overview / Motivation</a:t>
            </a:r>
            <a:br>
              <a:rPr lang="en-US"/>
            </a:br>
            <a:r>
              <a:rPr lang="en-US"/>
              <a:t>Why randomness matters in cryptography/security</a:t>
            </a:r>
            <a:br>
              <a:rPr lang="en-US"/>
            </a:br>
            <a:endParaRPr lang="en-US"/>
          </a:p>
        </p:txBody>
      </p:sp>
      <p:sp>
        <p:nvSpPr>
          <p:cNvPr id="3" name="Content Placeholder 2">
            <a:extLst>
              <a:ext uri="{FF2B5EF4-FFF2-40B4-BE49-F238E27FC236}">
                <a16:creationId xmlns:a16="http://schemas.microsoft.com/office/drawing/2014/main" id="{0BFB9A05-C5B7-0F36-49E5-401C08FAC142}"/>
              </a:ext>
            </a:extLst>
          </p:cNvPr>
          <p:cNvSpPr>
            <a:spLocks noGrp="1"/>
          </p:cNvSpPr>
          <p:nvPr>
            <p:ph idx="1"/>
          </p:nvPr>
        </p:nvSpPr>
        <p:spPr/>
        <p:txBody>
          <a:bodyPr/>
          <a:lstStyle/>
          <a:p>
            <a:r>
              <a:rPr lang="en-US"/>
              <a:t>Cryptographic systems rely on randomness to generate secure keys, nonces, session tokens, and authentication challenges.</a:t>
            </a:r>
          </a:p>
          <a:p>
            <a:r>
              <a:rPr lang="en-US"/>
              <a:t>If the randomness used is predictable, the entire security system collapses, regardless of the encryption algorithm strength.</a:t>
            </a:r>
          </a:p>
          <a:p>
            <a:r>
              <a:rPr lang="en-US"/>
              <a:t>Entropy directly determines key strength. A 256-bit AES key with only 40 bits of true entropy is effectively a 40-bit key, regardless of algorithm strength.</a:t>
            </a:r>
          </a:p>
          <a:p>
            <a:r>
              <a:rPr lang="en-US"/>
              <a:t>Attackers do not break encryption first — they break randomness.</a:t>
            </a:r>
          </a:p>
        </p:txBody>
      </p:sp>
      <p:pic>
        <p:nvPicPr>
          <p:cNvPr id="3074" name="Picture 2" descr="Dice Roll Dice Sticker - Dice Roll dice Roll the dice - Discover &amp; Share  GIFs">
            <a:extLst>
              <a:ext uri="{FF2B5EF4-FFF2-40B4-BE49-F238E27FC236}">
                <a16:creationId xmlns:a16="http://schemas.microsoft.com/office/drawing/2014/main" id="{CCA10B46-E156-FF4D-36B8-906375580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820" y="17018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314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A1623-1A0C-F52D-7548-D74B929D9B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0A873E-A714-F940-5C13-DB8E83EC4289}"/>
              </a:ext>
            </a:extLst>
          </p:cNvPr>
          <p:cNvSpPr>
            <a:spLocks noGrp="1"/>
          </p:cNvSpPr>
          <p:nvPr>
            <p:ph type="title"/>
          </p:nvPr>
        </p:nvSpPr>
        <p:spPr/>
        <p:txBody>
          <a:bodyPr>
            <a:normAutofit fontScale="90000"/>
          </a:bodyPr>
          <a:lstStyle/>
          <a:p>
            <a:pPr algn="ctr"/>
            <a:r>
              <a:rPr lang="en-US"/>
              <a:t>Weakness of PRNGs (Pseudo-Random Number Generators) in secure systems</a:t>
            </a:r>
            <a:br>
              <a:rPr lang="en-US"/>
            </a:br>
            <a:endParaRPr lang="en-US"/>
          </a:p>
        </p:txBody>
      </p:sp>
      <p:sp>
        <p:nvSpPr>
          <p:cNvPr id="3" name="Content Placeholder 2">
            <a:extLst>
              <a:ext uri="{FF2B5EF4-FFF2-40B4-BE49-F238E27FC236}">
                <a16:creationId xmlns:a16="http://schemas.microsoft.com/office/drawing/2014/main" id="{81E9A3E4-BF02-05BC-EBA1-4616F13D0E97}"/>
              </a:ext>
            </a:extLst>
          </p:cNvPr>
          <p:cNvSpPr>
            <a:spLocks noGrp="1"/>
          </p:cNvSpPr>
          <p:nvPr>
            <p:ph idx="1"/>
          </p:nvPr>
        </p:nvSpPr>
        <p:spPr/>
        <p:txBody>
          <a:bodyPr/>
          <a:lstStyle/>
          <a:p>
            <a:r>
              <a:rPr lang="en-US"/>
              <a:t>PRNGs use deterministic algorithms initialized with a seed.</a:t>
            </a:r>
          </a:p>
          <a:p>
            <a:r>
              <a:rPr lang="en-US"/>
              <a:t>If the seed is guessed, leaked, or low-entropy, an attacker can reconstruct all past and future outputs.</a:t>
            </a:r>
          </a:p>
          <a:p>
            <a:r>
              <a:rPr lang="en-US"/>
              <a:t>Many systems unintentionally reuse or weakly derive seeds, leading to catastrophic key reuse.</a:t>
            </a:r>
          </a:p>
        </p:txBody>
      </p:sp>
    </p:spTree>
    <p:extLst>
      <p:ext uri="{BB962C8B-B14F-4D97-AF65-F5344CB8AC3E}">
        <p14:creationId xmlns:p14="http://schemas.microsoft.com/office/powerpoint/2010/main" val="3142711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CCF00-E777-E884-9EA6-61B8AF3851F5}"/>
              </a:ext>
            </a:extLst>
          </p:cNvPr>
          <p:cNvSpPr>
            <a:spLocks noGrp="1"/>
          </p:cNvSpPr>
          <p:nvPr>
            <p:ph type="title"/>
          </p:nvPr>
        </p:nvSpPr>
        <p:spPr/>
        <p:txBody>
          <a:bodyPr>
            <a:normAutofit fontScale="90000"/>
          </a:bodyPr>
          <a:lstStyle/>
          <a:p>
            <a:pPr algn="ctr"/>
            <a:r>
              <a:rPr lang="en-US"/>
              <a:t>Real-world attacks exploiting weak random sources</a:t>
            </a:r>
          </a:p>
        </p:txBody>
      </p:sp>
      <p:graphicFrame>
        <p:nvGraphicFramePr>
          <p:cNvPr id="4" name="Content Placeholder 3">
            <a:extLst>
              <a:ext uri="{FF2B5EF4-FFF2-40B4-BE49-F238E27FC236}">
                <a16:creationId xmlns:a16="http://schemas.microsoft.com/office/drawing/2014/main" id="{EAE01B38-C3A5-3618-E608-5112CBF373C8}"/>
              </a:ext>
            </a:extLst>
          </p:cNvPr>
          <p:cNvGraphicFramePr>
            <a:graphicFrameLocks noGrp="1"/>
          </p:cNvGraphicFramePr>
          <p:nvPr>
            <p:ph idx="1"/>
            <p:extLst>
              <p:ext uri="{D42A27DB-BD31-4B8C-83A1-F6EECF244321}">
                <p14:modId xmlns:p14="http://schemas.microsoft.com/office/powerpoint/2010/main" val="3273750790"/>
              </p:ext>
            </p:extLst>
          </p:nvPr>
        </p:nvGraphicFramePr>
        <p:xfrm>
          <a:off x="639763" y="2816225"/>
          <a:ext cx="10891836" cy="3200400"/>
        </p:xfrm>
        <a:graphic>
          <a:graphicData uri="http://schemas.openxmlformats.org/drawingml/2006/table">
            <a:tbl>
              <a:tblPr/>
              <a:tblGrid>
                <a:gridCol w="3630612">
                  <a:extLst>
                    <a:ext uri="{9D8B030D-6E8A-4147-A177-3AD203B41FA5}">
                      <a16:colId xmlns:a16="http://schemas.microsoft.com/office/drawing/2014/main" val="3720435335"/>
                    </a:ext>
                  </a:extLst>
                </a:gridCol>
                <a:gridCol w="3630612">
                  <a:extLst>
                    <a:ext uri="{9D8B030D-6E8A-4147-A177-3AD203B41FA5}">
                      <a16:colId xmlns:a16="http://schemas.microsoft.com/office/drawing/2014/main" val="2352551167"/>
                    </a:ext>
                  </a:extLst>
                </a:gridCol>
                <a:gridCol w="3630612">
                  <a:extLst>
                    <a:ext uri="{9D8B030D-6E8A-4147-A177-3AD203B41FA5}">
                      <a16:colId xmlns:a16="http://schemas.microsoft.com/office/drawing/2014/main" val="1011037887"/>
                    </a:ext>
                  </a:extLst>
                </a:gridCol>
              </a:tblGrid>
              <a:tr h="0">
                <a:tc>
                  <a:txBody>
                    <a:bodyPr/>
                    <a:lstStyle/>
                    <a:p>
                      <a:pPr algn="ctr">
                        <a:buNone/>
                      </a:pPr>
                      <a:r>
                        <a:rPr lang="en-US" sz="1800" kern="1200">
                          <a:solidFill>
                            <a:schemeClr val="tx1"/>
                          </a:solidFill>
                          <a:latin typeface="+mn-lt"/>
                          <a:ea typeface="+mn-ea"/>
                          <a:cs typeface="+mn-cs"/>
                        </a:rPr>
                        <a:t>Incident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1800" kern="1200">
                          <a:solidFill>
                            <a:schemeClr val="tx1"/>
                          </a:solidFill>
                          <a:latin typeface="+mn-lt"/>
                          <a:ea typeface="+mn-ea"/>
                          <a:cs typeface="+mn-cs"/>
                        </a:rPr>
                        <a:t>Failure Mode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1800" kern="1200">
                          <a:solidFill>
                            <a:schemeClr val="tx1"/>
                          </a:solidFill>
                          <a:latin typeface="+mn-lt"/>
                          <a:ea typeface="+mn-ea"/>
                          <a:cs typeface="+mn-cs"/>
                        </a:rPr>
                        <a:t>Impact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3321052"/>
                  </a:ext>
                </a:extLst>
              </a:tr>
              <a:tr h="0">
                <a:tc>
                  <a:txBody>
                    <a:bodyPr/>
                    <a:lstStyle/>
                    <a:p>
                      <a:pPr>
                        <a:buNone/>
                      </a:pPr>
                      <a:r>
                        <a:rPr lang="en-US" sz="1800" kern="1200">
                          <a:solidFill>
                            <a:schemeClr val="tx1"/>
                          </a:solidFill>
                          <a:latin typeface="+mn-lt"/>
                          <a:ea typeface="+mn-ea"/>
                          <a:cs typeface="+mn-cs"/>
                        </a:rPr>
                        <a:t>Debian OpenSSL Bug (2008)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800" kern="1200">
                          <a:solidFill>
                            <a:schemeClr val="tx1"/>
                          </a:solidFill>
                          <a:latin typeface="+mn-lt"/>
                          <a:ea typeface="+mn-ea"/>
                          <a:cs typeface="+mn-cs"/>
                        </a:rPr>
                        <a:t>Removed entropy-gathering code → RNG had only 15 bits of entropy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800" kern="1200">
                          <a:solidFill>
                            <a:schemeClr val="tx1"/>
                          </a:solidFill>
                          <a:latin typeface="+mn-lt"/>
                          <a:ea typeface="+mn-ea"/>
                          <a:cs typeface="+mn-cs"/>
                        </a:rPr>
                        <a:t>Millions of SSH keys globally were cloneable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6768123"/>
                  </a:ext>
                </a:extLst>
              </a:tr>
              <a:tr h="0">
                <a:tc>
                  <a:txBody>
                    <a:bodyPr/>
                    <a:lstStyle/>
                    <a:p>
                      <a:pPr>
                        <a:buNone/>
                      </a:pPr>
                      <a:r>
                        <a:rPr lang="en-US" sz="1800" kern="1200">
                          <a:solidFill>
                            <a:schemeClr val="tx1"/>
                          </a:solidFill>
                          <a:latin typeface="+mn-lt"/>
                          <a:ea typeface="+mn-ea"/>
                          <a:cs typeface="+mn-cs"/>
                        </a:rPr>
                        <a:t>Sony PlayStation 3 ECDSA Hack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800" kern="1200">
                          <a:solidFill>
                            <a:schemeClr val="tx1"/>
                          </a:solidFill>
                          <a:latin typeface="+mn-lt"/>
                          <a:ea typeface="+mn-ea"/>
                          <a:cs typeface="+mn-cs"/>
                        </a:rPr>
                        <a:t>RNG reused the same k value in signatures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800" kern="1200">
                          <a:solidFill>
                            <a:schemeClr val="tx1"/>
                          </a:solidFill>
                          <a:latin typeface="+mn-lt"/>
                          <a:ea typeface="+mn-ea"/>
                          <a:cs typeface="+mn-cs"/>
                        </a:rPr>
                        <a:t>Private key for Sony firmware signing was exposed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1548178"/>
                  </a:ext>
                </a:extLst>
              </a:tr>
              <a:tr h="0">
                <a:tc>
                  <a:txBody>
                    <a:bodyPr/>
                    <a:lstStyle/>
                    <a:p>
                      <a:pPr>
                        <a:buNone/>
                      </a:pPr>
                      <a:r>
                        <a:rPr lang="sv-SE" sz="1800" kern="1200">
                          <a:solidFill>
                            <a:schemeClr val="tx1"/>
                          </a:solidFill>
                          <a:latin typeface="+mn-lt"/>
                          <a:ea typeface="+mn-ea"/>
                          <a:cs typeface="+mn-cs"/>
                        </a:rPr>
                        <a:t>Android Bitcoin Wallet Hacks (2013)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800" kern="1200">
                          <a:solidFill>
                            <a:schemeClr val="tx1"/>
                          </a:solidFill>
                          <a:latin typeface="+mn-lt"/>
                          <a:ea typeface="+mn-ea"/>
                          <a:cs typeface="+mn-cs"/>
                        </a:rPr>
                        <a:t>Java </a:t>
                      </a:r>
                      <a:r>
                        <a:rPr lang="en-US" sz="1800" kern="1200" err="1">
                          <a:solidFill>
                            <a:schemeClr val="tx1"/>
                          </a:solidFill>
                          <a:latin typeface="+mn-lt"/>
                          <a:ea typeface="+mn-ea"/>
                          <a:cs typeface="+mn-cs"/>
                        </a:rPr>
                        <a:t>SecureRandom</a:t>
                      </a:r>
                      <a:r>
                        <a:rPr lang="en-US" sz="1800" kern="1200">
                          <a:solidFill>
                            <a:schemeClr val="tx1"/>
                          </a:solidFill>
                          <a:latin typeface="+mn-lt"/>
                          <a:ea typeface="+mn-ea"/>
                          <a:cs typeface="+mn-cs"/>
                        </a:rPr>
                        <a:t> failed on early Android → repeated nonce reuse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800" kern="1200">
                          <a:solidFill>
                            <a:schemeClr val="tx1"/>
                          </a:solidFill>
                          <a:latin typeface="+mn-lt"/>
                          <a:ea typeface="+mn-ea"/>
                          <a:cs typeface="+mn-cs"/>
                        </a:rPr>
                        <a:t>Attackers recovered private blockchain keys and stole BTC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6365756"/>
                  </a:ext>
                </a:extLst>
              </a:tr>
              <a:tr h="0">
                <a:tc>
                  <a:txBody>
                    <a:bodyPr/>
                    <a:lstStyle/>
                    <a:p>
                      <a:pPr>
                        <a:buNone/>
                      </a:pPr>
                      <a:r>
                        <a:rPr lang="en-US" sz="1800" kern="1200">
                          <a:solidFill>
                            <a:schemeClr val="tx1"/>
                          </a:solidFill>
                          <a:latin typeface="+mn-lt"/>
                          <a:ea typeface="+mn-ea"/>
                          <a:cs typeface="+mn-cs"/>
                        </a:rPr>
                        <a:t>Netscape SSL (1996)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800" kern="1200">
                          <a:solidFill>
                            <a:schemeClr val="tx1"/>
                          </a:solidFill>
                          <a:latin typeface="+mn-lt"/>
                          <a:ea typeface="+mn-ea"/>
                          <a:cs typeface="+mn-cs"/>
                        </a:rPr>
                        <a:t>RNG seeded with time + PID only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800" kern="1200">
                          <a:solidFill>
                            <a:schemeClr val="tx1"/>
                          </a:solidFill>
                          <a:latin typeface="+mn-lt"/>
                          <a:ea typeface="+mn-ea"/>
                          <a:cs typeface="+mn-cs"/>
                        </a:rPr>
                        <a:t>SSL sessions decryptable by attackers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8534021"/>
                  </a:ext>
                </a:extLst>
              </a:tr>
            </a:tbl>
          </a:graphicData>
        </a:graphic>
      </p:graphicFrame>
    </p:spTree>
    <p:extLst>
      <p:ext uri="{BB962C8B-B14F-4D97-AF65-F5344CB8AC3E}">
        <p14:creationId xmlns:p14="http://schemas.microsoft.com/office/powerpoint/2010/main" val="3511197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795A55D-C8E6-ABAD-C9F5-F1FD7955BB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99C9A8-E45B-3C35-DF00-AAE967620A9D}"/>
              </a:ext>
            </a:extLst>
          </p:cNvPr>
          <p:cNvSpPr>
            <a:spLocks noGrp="1"/>
          </p:cNvSpPr>
          <p:nvPr>
            <p:ph type="title"/>
          </p:nvPr>
        </p:nvSpPr>
        <p:spPr/>
        <p:txBody>
          <a:bodyPr>
            <a:normAutofit fontScale="90000"/>
          </a:bodyPr>
          <a:lstStyle/>
          <a:p>
            <a:r>
              <a:rPr lang="en-US"/>
              <a:t>High-Level Objective of the Project</a:t>
            </a:r>
            <a:br>
              <a:rPr lang="en-US"/>
            </a:br>
            <a:endParaRPr lang="en-US"/>
          </a:p>
        </p:txBody>
      </p:sp>
      <p:sp>
        <p:nvSpPr>
          <p:cNvPr id="3" name="Content Placeholder 2">
            <a:extLst>
              <a:ext uri="{FF2B5EF4-FFF2-40B4-BE49-F238E27FC236}">
                <a16:creationId xmlns:a16="http://schemas.microsoft.com/office/drawing/2014/main" id="{627BE66C-6FFB-FFC4-7228-842B22147D54}"/>
              </a:ext>
            </a:extLst>
          </p:cNvPr>
          <p:cNvSpPr>
            <a:spLocks noGrp="1"/>
          </p:cNvSpPr>
          <p:nvPr>
            <p:ph idx="1"/>
          </p:nvPr>
        </p:nvSpPr>
        <p:spPr/>
        <p:txBody>
          <a:bodyPr vert="horz" lIns="91440" tIns="45720" rIns="91440" bIns="45720" rtlCol="0" anchor="t">
            <a:normAutofit/>
          </a:bodyPr>
          <a:lstStyle/>
          <a:p>
            <a:pPr marL="0" indent="0">
              <a:buNone/>
            </a:pPr>
            <a:endParaRPr lang="en-US" sz="1200"/>
          </a:p>
          <a:p>
            <a:pPr marL="0" indent="0">
              <a:buNone/>
            </a:pPr>
            <a:endParaRPr lang="en-US"/>
          </a:p>
        </p:txBody>
      </p:sp>
      <p:graphicFrame>
        <p:nvGraphicFramePr>
          <p:cNvPr id="6" name="TextBox 3">
            <a:extLst>
              <a:ext uri="{FF2B5EF4-FFF2-40B4-BE49-F238E27FC236}">
                <a16:creationId xmlns:a16="http://schemas.microsoft.com/office/drawing/2014/main" id="{3157A2FD-CC83-2BD1-B955-1F418F6C0542}"/>
              </a:ext>
            </a:extLst>
          </p:cNvPr>
          <p:cNvGraphicFramePr/>
          <p:nvPr/>
        </p:nvGraphicFramePr>
        <p:xfrm>
          <a:off x="722377" y="2379014"/>
          <a:ext cx="10517605" cy="40764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55035614"/>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TotalTime>
  <Words>3191</Words>
  <Application>Microsoft Office PowerPoint</Application>
  <PresentationFormat>Widescreen</PresentationFormat>
  <Paragraphs>297</Paragraphs>
  <Slides>33</Slides>
  <Notes>7</Notes>
  <HiddenSlides>7</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DashVTI</vt:lpstr>
      <vt:lpstr>Building a True Random Number Generator (TRNG)  Final presentation and demo</vt:lpstr>
      <vt:lpstr>What the Project is About (Recap)</vt:lpstr>
      <vt:lpstr>What is a True Random Number Generator?</vt:lpstr>
      <vt:lpstr>What the Project is About </vt:lpstr>
      <vt:lpstr> TRNG vs PRNG (Pseudorandom number generator)</vt:lpstr>
      <vt:lpstr>Problem Overview / Motivation Why randomness matters in cryptography/security </vt:lpstr>
      <vt:lpstr>Weakness of PRNGs (Pseudo-Random Number Generators) in secure systems </vt:lpstr>
      <vt:lpstr>Real-world attacks exploiting weak random sources</vt:lpstr>
      <vt:lpstr>High-Level Objective of the Project </vt:lpstr>
      <vt:lpstr>Why This Project is Important</vt:lpstr>
      <vt:lpstr>How the Project Relates to Security</vt:lpstr>
      <vt:lpstr>What We Expect to Learn </vt:lpstr>
      <vt:lpstr>What We Expect to Learn </vt:lpstr>
      <vt:lpstr>What We Expect to Demonstrate</vt:lpstr>
      <vt:lpstr>What We Expect to Demonstrate</vt:lpstr>
      <vt:lpstr>TRNG from Fish-Tank Video Streams</vt:lpstr>
      <vt:lpstr>Technical Overview</vt:lpstr>
      <vt:lpstr>Technical Overview</vt:lpstr>
      <vt:lpstr>Technical Overview</vt:lpstr>
      <vt:lpstr>Technical Overview</vt:lpstr>
      <vt:lpstr>Technical Overview</vt:lpstr>
      <vt:lpstr>Threat Model Overview</vt:lpstr>
      <vt:lpstr>Threat Model: Attack Surfaces</vt:lpstr>
      <vt:lpstr>Threat Model: Adversary Goals</vt:lpstr>
      <vt:lpstr>Threat Model: Mitigations &amp; Defenses</vt:lpstr>
      <vt:lpstr>Threat Model: Residual Risks &amp; Assumptions</vt:lpstr>
      <vt:lpstr>Execution Plan</vt:lpstr>
      <vt:lpstr>Execution Plan</vt:lpstr>
      <vt:lpstr>Execution Plan</vt:lpstr>
      <vt:lpstr>Execution Plan</vt:lpstr>
      <vt:lpstr>Execution Plan</vt:lpstr>
      <vt:lpstr>Questions</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True Random Number Generator (TRNG) First Presentation - Project Introduction</dc:title>
  <dc:creator>Alex, Arun Joel</dc:creator>
  <cp:lastModifiedBy>Alex, Arun Joel</cp:lastModifiedBy>
  <cp:revision>3</cp:revision>
  <dcterms:created xsi:type="dcterms:W3CDTF">2025-09-22T18:30:51Z</dcterms:created>
  <dcterms:modified xsi:type="dcterms:W3CDTF">2025-11-22T00:50:51Z</dcterms:modified>
</cp:coreProperties>
</file>